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34"/>
  </p:notesMasterIdLst>
  <p:handoutMasterIdLst>
    <p:handoutMasterId r:id="rId35"/>
  </p:handoutMasterIdLst>
  <p:sldIdLst>
    <p:sldId id="280" r:id="rId6"/>
    <p:sldId id="932" r:id="rId7"/>
    <p:sldId id="955" r:id="rId8"/>
    <p:sldId id="956" r:id="rId9"/>
    <p:sldId id="946" r:id="rId10"/>
    <p:sldId id="947" r:id="rId11"/>
    <p:sldId id="948" r:id="rId12"/>
    <p:sldId id="949" r:id="rId13"/>
    <p:sldId id="950" r:id="rId14"/>
    <p:sldId id="951" r:id="rId15"/>
    <p:sldId id="954" r:id="rId16"/>
    <p:sldId id="952" r:id="rId17"/>
    <p:sldId id="933" r:id="rId18"/>
    <p:sldId id="914" r:id="rId19"/>
    <p:sldId id="919" r:id="rId20"/>
    <p:sldId id="920" r:id="rId21"/>
    <p:sldId id="915" r:id="rId22"/>
    <p:sldId id="917" r:id="rId23"/>
    <p:sldId id="918" r:id="rId24"/>
    <p:sldId id="934" r:id="rId25"/>
    <p:sldId id="935" r:id="rId26"/>
    <p:sldId id="936" r:id="rId27"/>
    <p:sldId id="937" r:id="rId28"/>
    <p:sldId id="921" r:id="rId29"/>
    <p:sldId id="931" r:id="rId30"/>
    <p:sldId id="922" r:id="rId31"/>
    <p:sldId id="924" r:id="rId32"/>
    <p:sldId id="288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1E1D"/>
    <a:srgbClr val="363C3B"/>
    <a:srgbClr val="C00000"/>
    <a:srgbClr val="AD2B26"/>
    <a:srgbClr val="664BF3"/>
    <a:srgbClr val="7030A0"/>
    <a:srgbClr val="002060"/>
    <a:srgbClr val="984807"/>
    <a:srgbClr val="003192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4" autoAdjust="0"/>
    <p:restoredTop sz="95165" autoAdjust="0"/>
  </p:normalViewPr>
  <p:slideViewPr>
    <p:cSldViewPr snapToGrid="0" showGuides="1">
      <p:cViewPr varScale="1">
        <p:scale>
          <a:sx n="85" d="100"/>
          <a:sy n="85" d="100"/>
        </p:scale>
        <p:origin x="9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4.sv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Web</a:t>
            </a:r>
            <a:r>
              <a:rPr lang="zh-CN" altLang="en-US">
                <a:solidFill>
                  <a:srgbClr val="C00000"/>
                </a:solidFill>
              </a:rPr>
              <a:t>开发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1E9EC3-6665-E7EA-DD62-635556D38E46}"/>
              </a:ext>
            </a:extLst>
          </p:cNvPr>
          <p:cNvGrpSpPr/>
          <p:nvPr/>
        </p:nvGrpSpPr>
        <p:grpSpPr>
          <a:xfrm>
            <a:off x="878542" y="3398960"/>
            <a:ext cx="2152523" cy="369332"/>
            <a:chOff x="878542" y="3398960"/>
            <a:chExt cx="2152523" cy="36933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EB0D8C-0EF5-7356-8824-868DB28A4CBA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2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D72B871-BB85-8C30-DD00-060A68B32047}"/>
                </a:ext>
              </a:extLst>
            </p:cNvPr>
            <p:cNvSpPr txBox="1"/>
            <p:nvPr/>
          </p:nvSpPr>
          <p:spPr>
            <a:xfrm>
              <a:off x="1586754" y="339896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2024</a:t>
              </a:r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D3CC321-911A-9C58-48A1-45DCC9A9111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853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40F108-1811-7154-D530-A3F315F7AA51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!!直接连接符 11">
            <a:extLst>
              <a:ext uri="{FF2B5EF4-FFF2-40B4-BE49-F238E27FC236}">
                <a16:creationId xmlns:a16="http://schemas.microsoft.com/office/drawing/2014/main" id="{107A589A-B9FA-7058-9405-DB29AF83693E}"/>
              </a:ext>
            </a:extLst>
          </p:cNvPr>
          <p:cNvCxnSpPr>
            <a:cxnSpLocks/>
          </p:cNvCxnSpPr>
          <p:nvPr/>
        </p:nvCxnSpPr>
        <p:spPr>
          <a:xfrm>
            <a:off x="823434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34">
            <a:extLst>
              <a:ext uri="{FF2B5EF4-FFF2-40B4-BE49-F238E27FC236}">
                <a16:creationId xmlns:a16="http://schemas.microsoft.com/office/drawing/2014/main" id="{C8D48AE3-2CCD-885A-F07F-977B9925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27998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63C3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新技术学习应用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业务分析设计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6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百度、问别人（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官网、百度</a:t>
                      </a:r>
                      <a:endParaRPr lang="en-US" altLang="zh-CN" sz="1200">
                        <a:solidFill>
                          <a:srgbClr val="4C5252"/>
                        </a:solidFill>
                      </a:endParaRPr>
                    </a:p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、效率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无途径（较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2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cxnSp>
        <p:nvCxnSpPr>
          <p:cNvPr id="17" name="!!直接连接符 9">
            <a:extLst>
              <a:ext uri="{FF2B5EF4-FFF2-40B4-BE49-F238E27FC236}">
                <a16:creationId xmlns:a16="http://schemas.microsoft.com/office/drawing/2014/main" id="{DDD72ED0-3F98-B98A-643B-051AFAAA482E}"/>
              </a:ext>
            </a:extLst>
          </p:cNvPr>
          <p:cNvCxnSpPr>
            <a:cxnSpLocks/>
          </p:cNvCxnSpPr>
          <p:nvPr/>
        </p:nvCxnSpPr>
        <p:spPr>
          <a:xfrm>
            <a:off x="826871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A3AEEC03-D09A-F479-1851-007486DD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49699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直接连接符 11">
            <a:extLst>
              <a:ext uri="{FF2B5EF4-FFF2-40B4-BE49-F238E27FC236}">
                <a16:creationId xmlns:a16="http://schemas.microsoft.com/office/drawing/2014/main" id="{BD5AE8EE-0324-9C66-3A25-FC0ED9D68066}"/>
              </a:ext>
            </a:extLst>
          </p:cNvPr>
          <p:cNvSpPr/>
          <p:nvPr/>
        </p:nvSpPr>
        <p:spPr>
          <a:xfrm>
            <a:off x="7516906" y="2304588"/>
            <a:ext cx="2052917" cy="2052917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!!直接连接符 9">
            <a:extLst>
              <a:ext uri="{FF2B5EF4-FFF2-40B4-BE49-F238E27FC236}">
                <a16:creationId xmlns:a16="http://schemas.microsoft.com/office/drawing/2014/main" id="{A7C47632-ABCE-CCE8-E7E2-7B7EF17CB396}"/>
              </a:ext>
            </a:extLst>
          </p:cNvPr>
          <p:cNvSpPr/>
          <p:nvPr/>
        </p:nvSpPr>
        <p:spPr>
          <a:xfrm>
            <a:off x="2268071" y="2304588"/>
            <a:ext cx="2052917" cy="2052917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CA4F4C-25AF-1CA0-9B58-E4BD725E083F}"/>
              </a:ext>
            </a:extLst>
          </p:cNvPr>
          <p:cNvSpPr txBox="1"/>
          <p:nvPr/>
        </p:nvSpPr>
        <p:spPr>
          <a:xfrm>
            <a:off x="2523565" y="2915547"/>
            <a:ext cx="1541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</a:rPr>
              <a:t>自身能力大幅提升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20BA2F-4F72-182F-A82E-0C72F75A36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C3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FF44D9-E118-6C22-710C-ABE956DB5C8E}"/>
              </a:ext>
            </a:extLst>
          </p:cNvPr>
          <p:cNvSpPr txBox="1"/>
          <p:nvPr/>
        </p:nvSpPr>
        <p:spPr>
          <a:xfrm>
            <a:off x="7724282" y="2915546"/>
            <a:ext cx="1638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</a:rPr>
              <a:t>软件变得更智能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7E43C09-6538-EF42-CB78-12DEF818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9" y="838771"/>
            <a:ext cx="11440562" cy="5990073"/>
          </a:xfrm>
          <a:prstGeom prst="roundRect">
            <a:avLst>
              <a:gd name="adj" fmla="val 953"/>
            </a:avLst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0FC01FA-4471-2E96-8AA8-2262C8F4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327389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1.85185E-6 L -1.25E-6 -0.07222 " pathEditMode="relative" rAng="0" ptsTypes="AA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2" grpId="0" animBg="1"/>
      <p:bldP spid="12" grpId="1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框 7">
            <a:extLst>
              <a:ext uri="{FF2B5EF4-FFF2-40B4-BE49-F238E27FC236}">
                <a16:creationId xmlns:a16="http://schemas.microsoft.com/office/drawing/2014/main" id="{3DE6E494-6C27-19D3-F0C9-55B319E22E7D}"/>
              </a:ext>
            </a:extLst>
          </p:cNvPr>
          <p:cNvSpPr txBox="1"/>
          <p:nvPr/>
        </p:nvSpPr>
        <p:spPr>
          <a:xfrm>
            <a:off x="2682063" y="2925332"/>
            <a:ext cx="6526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>
                <a:solidFill>
                  <a:srgbClr val="C00000"/>
                </a:solidFill>
              </a:rPr>
              <a:t>Web</a:t>
            </a:r>
            <a:r>
              <a:rPr lang="zh-CN" altLang="en-US" sz="8000" b="1">
                <a:solidFill>
                  <a:srgbClr val="C00000"/>
                </a:solidFill>
              </a:rPr>
              <a:t>开发</a:t>
            </a:r>
            <a:r>
              <a:rPr lang="en-US" altLang="zh-CN" sz="8000" b="1">
                <a:solidFill>
                  <a:srgbClr val="C00000"/>
                </a:solidFill>
              </a:rPr>
              <a:t>(AI)</a:t>
            </a:r>
            <a:endParaRPr lang="zh-CN" altLang="en-US" sz="8000" b="1">
              <a:solidFill>
                <a:srgbClr val="C00000"/>
              </a:solidFill>
            </a:endParaRPr>
          </a:p>
        </p:txBody>
      </p:sp>
      <p:sp>
        <p:nvSpPr>
          <p:cNvPr id="3" name="PA_文本框 6">
            <a:extLst>
              <a:ext uri="{FF2B5EF4-FFF2-40B4-BE49-F238E27FC236}">
                <a16:creationId xmlns:a16="http://schemas.microsoft.com/office/drawing/2014/main" id="{86AC2DBE-578D-BE45-6D2E-5B886C63E3A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6481" y="2925332"/>
            <a:ext cx="9207882" cy="2953995"/>
          </a:xfrm>
          <a:prstGeom prst="rect">
            <a:avLst/>
          </a:prstGeom>
          <a:noFill/>
          <a:ln>
            <a:noFill/>
          </a:ln>
        </p:spPr>
        <p:txBody>
          <a:bodyPr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pc="-120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等线" panose="02010600030101010101" pitchFamily="2" charset="-122"/>
              </a:rPr>
              <a:t>__________</a:t>
            </a:r>
            <a:endParaRPr lang="zh-CN" altLang="en-US" spc="-1200" dirty="0">
              <a:blipFill dpi="0" rotWithShape="1">
                <a:blip r:embed="rId5"/>
                <a:srcRect/>
                <a:stretch>
                  <a:fillRect/>
                </a:stretch>
              </a:blip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pic>
        <p:nvPicPr>
          <p:cNvPr id="10" name="未命名项目">
            <a:hlinkClick r:id="" action="ppaction://media"/>
            <a:extLst>
              <a:ext uri="{FF2B5EF4-FFF2-40B4-BE49-F238E27FC236}">
                <a16:creationId xmlns:a16="http://schemas.microsoft.com/office/drawing/2014/main" id="{8FE55853-1F62-B9F6-0514-FBBD13A73C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263" y="6370637"/>
            <a:ext cx="487363" cy="48736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76D6D51-4B24-649D-7F33-09ABDB08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94792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360)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360)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300000" y="300000"/>
                                    </p:animScale>
                                    <p:animEffect transition="out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文本框 7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220686"/>
            <a:ext cx="4189506" cy="869023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  <a:latin typeface="+mn-lt"/>
                <a:ea typeface="+mn-ea"/>
              </a:rPr>
              <a:t>Web</a:t>
            </a:r>
            <a:r>
              <a:rPr lang="zh-CN" altLang="en-US">
                <a:solidFill>
                  <a:srgbClr val="C00000"/>
                </a:solidFill>
                <a:latin typeface="+mn-lt"/>
                <a:ea typeface="+mn-ea"/>
              </a:rPr>
              <a:t>开发（</a:t>
            </a:r>
            <a:r>
              <a:rPr lang="en-US" altLang="zh-CN">
                <a:solidFill>
                  <a:srgbClr val="C00000"/>
                </a:solidFill>
                <a:latin typeface="+mn-lt"/>
                <a:ea typeface="+mn-ea"/>
              </a:rPr>
              <a:t>AI</a:t>
            </a:r>
            <a:r>
              <a:rPr lang="zh-CN" altLang="en-US">
                <a:solidFill>
                  <a:srgbClr val="C00000"/>
                </a:solidFill>
                <a:latin typeface="+mn-lt"/>
                <a:ea typeface="+mn-ea"/>
              </a:rPr>
              <a:t>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1E9EC3-6665-E7EA-DD62-635556D38E46}"/>
              </a:ext>
            </a:extLst>
          </p:cNvPr>
          <p:cNvGrpSpPr/>
          <p:nvPr/>
        </p:nvGrpSpPr>
        <p:grpSpPr>
          <a:xfrm>
            <a:off x="878542" y="3398960"/>
            <a:ext cx="2152523" cy="369332"/>
            <a:chOff x="878542" y="3398960"/>
            <a:chExt cx="2152523" cy="36933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5EB0D8C-0EF5-7356-8824-868DB28A4CBA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2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D72B871-BB85-8C30-DD00-060A68B32047}"/>
                </a:ext>
              </a:extLst>
            </p:cNvPr>
            <p:cNvSpPr txBox="1"/>
            <p:nvPr/>
          </p:nvSpPr>
          <p:spPr>
            <a:xfrm>
              <a:off x="1586754" y="339896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C00000"/>
                  </a:solidFill>
                </a:rPr>
                <a:t>2024</a:t>
              </a:r>
              <a:endParaRPr lang="zh-CN" altLang="en-US">
                <a:solidFill>
                  <a:srgbClr val="C00000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D3CC321-911A-9C58-48A1-45DCC9A91115}"/>
                </a:ext>
              </a:extLst>
            </p:cNvPr>
            <p:cNvCxnSpPr>
              <a:cxnSpLocks/>
            </p:cNvCxnSpPr>
            <p:nvPr/>
          </p:nvCxnSpPr>
          <p:spPr>
            <a:xfrm>
              <a:off x="2322853" y="3558988"/>
              <a:ext cx="7082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12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图片 9">
            <a:extLst>
              <a:ext uri="{FF2B5EF4-FFF2-40B4-BE49-F238E27FC236}">
                <a16:creationId xmlns:a16="http://schemas.microsoft.com/office/drawing/2014/main" id="{8C0639E4-8483-B42A-AF23-B94F8E6D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484541"/>
            <a:ext cx="7963190" cy="4148245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!!图片 15">
            <a:extLst>
              <a:ext uri="{FF2B5EF4-FFF2-40B4-BE49-F238E27FC236}">
                <a16:creationId xmlns:a16="http://schemas.microsoft.com/office/drawing/2014/main" id="{43C349BA-9907-1255-3CE7-C6466CC2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57" y="1837960"/>
            <a:ext cx="8427443" cy="4490781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>
                <a:latin typeface="Fira Code" panose="020B0809050000020004" pitchFamily="49" charset="0"/>
              </a:rPr>
              <a:t>，能够通过浏览器访问的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14" name="!!图片 13">
            <a:extLst>
              <a:ext uri="{FF2B5EF4-FFF2-40B4-BE49-F238E27FC236}">
                <a16:creationId xmlns:a16="http://schemas.microsoft.com/office/drawing/2014/main" id="{B186ABF2-AD77-7A02-3317-E82D1A0B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74" r="7647" b="4102"/>
          <a:stretch/>
        </p:blipFill>
        <p:spPr>
          <a:xfrm>
            <a:off x="2864855" y="2331374"/>
            <a:ext cx="7525837" cy="4404671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7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图片 9">
            <a:extLst>
              <a:ext uri="{FF2B5EF4-FFF2-40B4-BE49-F238E27FC236}">
                <a16:creationId xmlns:a16="http://schemas.microsoft.com/office/drawing/2014/main" id="{8C0639E4-8483-B42A-AF23-B94F8E6D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585125"/>
            <a:ext cx="3557383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!!图片 15">
            <a:extLst>
              <a:ext uri="{FF2B5EF4-FFF2-40B4-BE49-F238E27FC236}">
                <a16:creationId xmlns:a16="http://schemas.microsoft.com/office/drawing/2014/main" id="{9DB04B34-A672-5235-3D3D-D345EB3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917" y="1584635"/>
            <a:ext cx="3476838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!!图片 13">
            <a:extLst>
              <a:ext uri="{FF2B5EF4-FFF2-40B4-BE49-F238E27FC236}">
                <a16:creationId xmlns:a16="http://schemas.microsoft.com/office/drawing/2014/main" id="{B186ABF2-AD77-7A02-3317-E82D1A0B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74" r="7647" b="4102"/>
          <a:stretch/>
        </p:blipFill>
        <p:spPr>
          <a:xfrm>
            <a:off x="8122272" y="1591756"/>
            <a:ext cx="3362006" cy="1937828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>
                <a:latin typeface="Fira Code" panose="020B0809050000020004" pitchFamily="49" charset="0"/>
              </a:rPr>
              <a:t>，能够通过浏览器访问的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76D6C-FE6B-C37B-F2B5-0FE02E7F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17" y="1576083"/>
            <a:ext cx="9142501" cy="4479342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893FD4-C5A3-B3DA-58E2-23A1B3D6B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516" y="2050498"/>
            <a:ext cx="8891909" cy="4252027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72204F-BDEE-6F31-ED03-A98AB0E2D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57" y="2602197"/>
            <a:ext cx="8373122" cy="4108245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0996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图片 9">
            <a:extLst>
              <a:ext uri="{FF2B5EF4-FFF2-40B4-BE49-F238E27FC236}">
                <a16:creationId xmlns:a16="http://schemas.microsoft.com/office/drawing/2014/main" id="{AE03EF3F-ADFA-D08D-BA9E-07A9B251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7" y="1585125"/>
            <a:ext cx="3557383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!!图片 13">
            <a:extLst>
              <a:ext uri="{FF2B5EF4-FFF2-40B4-BE49-F238E27FC236}">
                <a16:creationId xmlns:a16="http://schemas.microsoft.com/office/drawing/2014/main" id="{6CFD4165-8E45-03B5-F36E-2E882067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74" r="7647" b="4102"/>
          <a:stretch/>
        </p:blipFill>
        <p:spPr>
          <a:xfrm>
            <a:off x="8122272" y="1591756"/>
            <a:ext cx="3362006" cy="1937828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DC38FE3-18E0-1CE3-F180-5A5E04F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Web</a:t>
            </a:r>
            <a:r>
              <a:rPr lang="zh-CN" altLang="en-US">
                <a:latin typeface="Fira Code" panose="020B0809050000020004" pitchFamily="49" charset="0"/>
              </a:rPr>
              <a:t>：全球广域网，也称为万维网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(www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orld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ide 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eb)</a:t>
            </a:r>
            <a:r>
              <a:rPr lang="zh-CN" altLang="en-US">
                <a:latin typeface="Fira Code" panose="020B0809050000020004" pitchFamily="49" charset="0"/>
              </a:rPr>
              <a:t>，能够通过浏览器访问的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网站。</a:t>
            </a:r>
          </a:p>
        </p:txBody>
      </p:sp>
      <p:pic>
        <p:nvPicPr>
          <p:cNvPr id="9" name="!!图片 15">
            <a:extLst>
              <a:ext uri="{FF2B5EF4-FFF2-40B4-BE49-F238E27FC236}">
                <a16:creationId xmlns:a16="http://schemas.microsoft.com/office/drawing/2014/main" id="{08B77B21-F19F-7830-9C3E-1F1050B3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59" y="1591756"/>
            <a:ext cx="3476838" cy="1944459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F76D6C-FE6B-C37B-F2B5-0FE02E7F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17" y="3805094"/>
            <a:ext cx="3557383" cy="1944459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893FD4-C5A3-B3DA-58E2-23A1B3D6B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959" y="3800104"/>
            <a:ext cx="3449919" cy="1937828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72204F-BDEE-6F31-ED03-A98AB0E2D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437" y="3800104"/>
            <a:ext cx="3362006" cy="1937828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1120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</a:t>
            </a:r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DAD7CA-E0F3-7A2B-4C8B-ECA5D0537779}"/>
              </a:ext>
            </a:extLst>
          </p:cNvPr>
          <p:cNvSpPr/>
          <p:nvPr/>
        </p:nvSpPr>
        <p:spPr>
          <a:xfrm>
            <a:off x="3210560" y="5048401"/>
            <a:ext cx="1473200" cy="966318"/>
          </a:xfrm>
          <a:prstGeom prst="roundRect">
            <a:avLst>
              <a:gd name="adj" fmla="val 11839"/>
            </a:avLst>
          </a:prstGeom>
          <a:solidFill>
            <a:srgbClr val="7030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前端程序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0F475A8-084B-9D2F-723F-85D98C0FD7E5}"/>
              </a:ext>
            </a:extLst>
          </p:cNvPr>
          <p:cNvSpPr/>
          <p:nvPr/>
        </p:nvSpPr>
        <p:spPr>
          <a:xfrm>
            <a:off x="6178544" y="5048401"/>
            <a:ext cx="1473200" cy="966318"/>
          </a:xfrm>
          <a:prstGeom prst="roundRect">
            <a:avLst>
              <a:gd name="adj" fmla="val 11839"/>
            </a:avLst>
          </a:prstGeom>
          <a:solidFill>
            <a:srgbClr val="7030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服务端程序</a:t>
            </a:r>
          </a:p>
        </p:txBody>
      </p:sp>
      <p:sp>
        <p:nvSpPr>
          <p:cNvPr id="7" name="圆柱体 6">
            <a:extLst>
              <a:ext uri="{FF2B5EF4-FFF2-40B4-BE49-F238E27FC236}">
                <a16:creationId xmlns:a16="http://schemas.microsoft.com/office/drawing/2014/main" id="{4FA38714-271F-EB68-A5D7-D50A3D4DA0D1}"/>
              </a:ext>
            </a:extLst>
          </p:cNvPr>
          <p:cNvSpPr/>
          <p:nvPr/>
        </p:nvSpPr>
        <p:spPr>
          <a:xfrm>
            <a:off x="9215120" y="5034020"/>
            <a:ext cx="1219200" cy="897639"/>
          </a:xfrm>
          <a:prstGeom prst="can">
            <a:avLst/>
          </a:prstGeom>
          <a:solidFill>
            <a:srgbClr val="7030A0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数据库</a:t>
            </a:r>
          </a:p>
        </p:txBody>
      </p:sp>
      <p:pic>
        <p:nvPicPr>
          <p:cNvPr id="9" name="!!图片 15">
            <a:extLst>
              <a:ext uri="{FF2B5EF4-FFF2-40B4-BE49-F238E27FC236}">
                <a16:creationId xmlns:a16="http://schemas.microsoft.com/office/drawing/2014/main" id="{9008D309-B0D3-84B0-89DF-B2CC6875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95" y="825858"/>
            <a:ext cx="6387897" cy="3572500"/>
          </a:xfrm>
          <a:prstGeom prst="roundRect">
            <a:avLst>
              <a:gd name="adj" fmla="val 1481"/>
            </a:avLst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FB42945-1A2E-8A2D-5C43-22BF71C60B59}"/>
              </a:ext>
            </a:extLst>
          </p:cNvPr>
          <p:cNvCxnSpPr/>
          <p:nvPr/>
        </p:nvCxnSpPr>
        <p:spPr>
          <a:xfrm>
            <a:off x="4765040" y="5334000"/>
            <a:ext cx="1310640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1E8931-FCCA-6C3D-E351-EDE9974CEB30}"/>
              </a:ext>
            </a:extLst>
          </p:cNvPr>
          <p:cNvCxnSpPr/>
          <p:nvPr/>
        </p:nvCxnSpPr>
        <p:spPr>
          <a:xfrm>
            <a:off x="7802880" y="5334000"/>
            <a:ext cx="1310640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247CB3E-9358-A729-9BB7-A20506A4E308}"/>
              </a:ext>
            </a:extLst>
          </p:cNvPr>
          <p:cNvCxnSpPr>
            <a:cxnSpLocks/>
          </p:cNvCxnSpPr>
          <p:nvPr/>
        </p:nvCxnSpPr>
        <p:spPr>
          <a:xfrm flipH="1">
            <a:off x="7792720" y="5673241"/>
            <a:ext cx="1310640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9ADBAB8-DCB5-0011-5ECC-42A3C20193B9}"/>
              </a:ext>
            </a:extLst>
          </p:cNvPr>
          <p:cNvCxnSpPr>
            <a:cxnSpLocks/>
          </p:cNvCxnSpPr>
          <p:nvPr/>
        </p:nvCxnSpPr>
        <p:spPr>
          <a:xfrm flipH="1">
            <a:off x="4754880" y="5709920"/>
            <a:ext cx="1310640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6477310C-0D66-18BD-28EF-DDBF7ED0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75" y="5116968"/>
            <a:ext cx="909797" cy="829183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A959B69-0DA9-A1B8-7A5E-E0A0E868B810}"/>
              </a:ext>
            </a:extLst>
          </p:cNvPr>
          <p:cNvCxnSpPr>
            <a:cxnSpLocks/>
          </p:cNvCxnSpPr>
          <p:nvPr/>
        </p:nvCxnSpPr>
        <p:spPr>
          <a:xfrm>
            <a:off x="2252742" y="5432039"/>
            <a:ext cx="835898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05BB466-B6DF-62A5-A52F-42E659119A04}"/>
              </a:ext>
            </a:extLst>
          </p:cNvPr>
          <p:cNvCxnSpPr>
            <a:cxnSpLocks/>
          </p:cNvCxnSpPr>
          <p:nvPr/>
        </p:nvCxnSpPr>
        <p:spPr>
          <a:xfrm flipH="1">
            <a:off x="2242582" y="5679440"/>
            <a:ext cx="835898" cy="0"/>
          </a:xfrm>
          <a:prstGeom prst="straightConnector1">
            <a:avLst/>
          </a:prstGeom>
          <a:ln w="1270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FE0A0F3-4B6D-3B18-4C83-973F52F9585F}"/>
              </a:ext>
            </a:extLst>
          </p:cNvPr>
          <p:cNvSpPr txBox="1"/>
          <p:nvPr/>
        </p:nvSpPr>
        <p:spPr>
          <a:xfrm>
            <a:off x="3502166" y="615257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界面展示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33D43F-CD50-B3AE-C76D-FE86EE436223}"/>
              </a:ext>
            </a:extLst>
          </p:cNvPr>
          <p:cNvSpPr txBox="1"/>
          <p:nvPr/>
        </p:nvSpPr>
        <p:spPr>
          <a:xfrm>
            <a:off x="6293820" y="6152573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业务逻辑处理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FED1584-B04C-A794-48F4-A45159BDB72F}"/>
              </a:ext>
            </a:extLst>
          </p:cNvPr>
          <p:cNvSpPr txBox="1"/>
          <p:nvPr/>
        </p:nvSpPr>
        <p:spPr>
          <a:xfrm>
            <a:off x="9131588" y="6152573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数据存储和管理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1DF5AD-13DD-4530-1092-96AFD5D29ACC}"/>
              </a:ext>
            </a:extLst>
          </p:cNvPr>
          <p:cNvSpPr/>
          <p:nvPr/>
        </p:nvSpPr>
        <p:spPr>
          <a:xfrm>
            <a:off x="719014" y="4808862"/>
            <a:ext cx="1789723" cy="26663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50">
                <a:solidFill>
                  <a:schemeClr val="tx1"/>
                </a:solidFill>
              </a:rPr>
              <a:t>https://www.jd.com</a:t>
            </a:r>
            <a:endParaRPr lang="zh-CN" alt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7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24" grpId="0"/>
      <p:bldP spid="25" grpId="0"/>
      <p:bldP spid="26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1E43395-3337-C4C3-6433-F1B5A4F4F33C}"/>
              </a:ext>
            </a:extLst>
          </p:cNvPr>
          <p:cNvSpPr/>
          <p:nvPr/>
        </p:nvSpPr>
        <p:spPr>
          <a:xfrm>
            <a:off x="824033" y="1244025"/>
            <a:ext cx="10514804" cy="3381253"/>
          </a:xfrm>
          <a:custGeom>
            <a:avLst/>
            <a:gdLst>
              <a:gd name="connsiteX0" fmla="*/ 0 w 11195820"/>
              <a:gd name="connsiteY0" fmla="*/ 4141817 h 4141817"/>
              <a:gd name="connsiteX1" fmla="*/ 1488141 w 11195820"/>
              <a:gd name="connsiteY1" fmla="*/ 2859864 h 4141817"/>
              <a:gd name="connsiteX2" fmla="*/ 3971365 w 11195820"/>
              <a:gd name="connsiteY2" fmla="*/ 2438523 h 4141817"/>
              <a:gd name="connsiteX3" fmla="*/ 5862918 w 11195820"/>
              <a:gd name="connsiteY3" fmla="*/ 1766170 h 4141817"/>
              <a:gd name="connsiteX4" fmla="*/ 7835153 w 11195820"/>
              <a:gd name="connsiteY4" fmla="*/ 1416546 h 4141817"/>
              <a:gd name="connsiteX5" fmla="*/ 9610165 w 11195820"/>
              <a:gd name="connsiteY5" fmla="*/ 582829 h 4141817"/>
              <a:gd name="connsiteX6" fmla="*/ 11026588 w 11195820"/>
              <a:gd name="connsiteY6" fmla="*/ 53911 h 4141817"/>
              <a:gd name="connsiteX7" fmla="*/ 11116236 w 11195820"/>
              <a:gd name="connsiteY7" fmla="*/ 44946 h 4141817"/>
              <a:gd name="connsiteX0" fmla="*/ 0 w 11195820"/>
              <a:gd name="connsiteY0" fmla="*/ 4141817 h 4141817"/>
              <a:gd name="connsiteX1" fmla="*/ 1488141 w 11195820"/>
              <a:gd name="connsiteY1" fmla="*/ 2859864 h 4141817"/>
              <a:gd name="connsiteX2" fmla="*/ 3971365 w 11195820"/>
              <a:gd name="connsiteY2" fmla="*/ 2438523 h 4141817"/>
              <a:gd name="connsiteX3" fmla="*/ 5862918 w 11195820"/>
              <a:gd name="connsiteY3" fmla="*/ 1766170 h 4141817"/>
              <a:gd name="connsiteX4" fmla="*/ 8005483 w 11195820"/>
              <a:gd name="connsiteY4" fmla="*/ 1488264 h 4141817"/>
              <a:gd name="connsiteX5" fmla="*/ 9610165 w 11195820"/>
              <a:gd name="connsiteY5" fmla="*/ 582829 h 4141817"/>
              <a:gd name="connsiteX6" fmla="*/ 11026588 w 11195820"/>
              <a:gd name="connsiteY6" fmla="*/ 53911 h 4141817"/>
              <a:gd name="connsiteX7" fmla="*/ 11116236 w 11195820"/>
              <a:gd name="connsiteY7" fmla="*/ 44946 h 4141817"/>
              <a:gd name="connsiteX0" fmla="*/ 0 w 11195820"/>
              <a:gd name="connsiteY0" fmla="*/ 4141817 h 4141817"/>
              <a:gd name="connsiteX1" fmla="*/ 1488141 w 11195820"/>
              <a:gd name="connsiteY1" fmla="*/ 2859864 h 4141817"/>
              <a:gd name="connsiteX2" fmla="*/ 3971365 w 11195820"/>
              <a:gd name="connsiteY2" fmla="*/ 2438523 h 4141817"/>
              <a:gd name="connsiteX3" fmla="*/ 5862918 w 11195820"/>
              <a:gd name="connsiteY3" fmla="*/ 1766170 h 4141817"/>
              <a:gd name="connsiteX4" fmla="*/ 7871012 w 11195820"/>
              <a:gd name="connsiteY4" fmla="*/ 1407582 h 4141817"/>
              <a:gd name="connsiteX5" fmla="*/ 9610165 w 11195820"/>
              <a:gd name="connsiteY5" fmla="*/ 582829 h 4141817"/>
              <a:gd name="connsiteX6" fmla="*/ 11026588 w 11195820"/>
              <a:gd name="connsiteY6" fmla="*/ 53911 h 4141817"/>
              <a:gd name="connsiteX7" fmla="*/ 11116236 w 11195820"/>
              <a:gd name="connsiteY7" fmla="*/ 44946 h 4141817"/>
              <a:gd name="connsiteX0" fmla="*/ 0 w 11195820"/>
              <a:gd name="connsiteY0" fmla="*/ 4141817 h 4141817"/>
              <a:gd name="connsiteX1" fmla="*/ 1488141 w 11195820"/>
              <a:gd name="connsiteY1" fmla="*/ 2859864 h 4141817"/>
              <a:gd name="connsiteX2" fmla="*/ 3666565 w 11195820"/>
              <a:gd name="connsiteY2" fmla="*/ 2483346 h 4141817"/>
              <a:gd name="connsiteX3" fmla="*/ 5862918 w 11195820"/>
              <a:gd name="connsiteY3" fmla="*/ 1766170 h 4141817"/>
              <a:gd name="connsiteX4" fmla="*/ 7871012 w 11195820"/>
              <a:gd name="connsiteY4" fmla="*/ 1407582 h 4141817"/>
              <a:gd name="connsiteX5" fmla="*/ 9610165 w 11195820"/>
              <a:gd name="connsiteY5" fmla="*/ 582829 h 4141817"/>
              <a:gd name="connsiteX6" fmla="*/ 11026588 w 11195820"/>
              <a:gd name="connsiteY6" fmla="*/ 53911 h 4141817"/>
              <a:gd name="connsiteX7" fmla="*/ 11116236 w 11195820"/>
              <a:gd name="connsiteY7" fmla="*/ 44946 h 4141817"/>
              <a:gd name="connsiteX0" fmla="*/ 0 w 11195820"/>
              <a:gd name="connsiteY0" fmla="*/ 4141817 h 4141817"/>
              <a:gd name="connsiteX1" fmla="*/ 1093694 w 11195820"/>
              <a:gd name="connsiteY1" fmla="*/ 3173629 h 4141817"/>
              <a:gd name="connsiteX2" fmla="*/ 3666565 w 11195820"/>
              <a:gd name="connsiteY2" fmla="*/ 2483346 h 4141817"/>
              <a:gd name="connsiteX3" fmla="*/ 5862918 w 11195820"/>
              <a:gd name="connsiteY3" fmla="*/ 1766170 h 4141817"/>
              <a:gd name="connsiteX4" fmla="*/ 7871012 w 11195820"/>
              <a:gd name="connsiteY4" fmla="*/ 1407582 h 4141817"/>
              <a:gd name="connsiteX5" fmla="*/ 9610165 w 11195820"/>
              <a:gd name="connsiteY5" fmla="*/ 582829 h 4141817"/>
              <a:gd name="connsiteX6" fmla="*/ 11026588 w 11195820"/>
              <a:gd name="connsiteY6" fmla="*/ 53911 h 4141817"/>
              <a:gd name="connsiteX7" fmla="*/ 11116236 w 11195820"/>
              <a:gd name="connsiteY7" fmla="*/ 44946 h 4141817"/>
              <a:gd name="connsiteX0" fmla="*/ 0 w 11285475"/>
              <a:gd name="connsiteY0" fmla="*/ 4185918 h 4185918"/>
              <a:gd name="connsiteX1" fmla="*/ 1093694 w 11285475"/>
              <a:gd name="connsiteY1" fmla="*/ 3217730 h 4185918"/>
              <a:gd name="connsiteX2" fmla="*/ 3666565 w 11285475"/>
              <a:gd name="connsiteY2" fmla="*/ 2527447 h 4185918"/>
              <a:gd name="connsiteX3" fmla="*/ 5862918 w 11285475"/>
              <a:gd name="connsiteY3" fmla="*/ 1810271 h 4185918"/>
              <a:gd name="connsiteX4" fmla="*/ 7871012 w 11285475"/>
              <a:gd name="connsiteY4" fmla="*/ 1451683 h 4185918"/>
              <a:gd name="connsiteX5" fmla="*/ 9610165 w 11285475"/>
              <a:gd name="connsiteY5" fmla="*/ 626930 h 4185918"/>
              <a:gd name="connsiteX6" fmla="*/ 11026588 w 11285475"/>
              <a:gd name="connsiteY6" fmla="*/ 98012 h 4185918"/>
              <a:gd name="connsiteX7" fmla="*/ 11250707 w 11285475"/>
              <a:gd name="connsiteY7" fmla="*/ 17330 h 4185918"/>
              <a:gd name="connsiteX0" fmla="*/ 0 w 11285475"/>
              <a:gd name="connsiteY0" fmla="*/ 4185918 h 4185918"/>
              <a:gd name="connsiteX1" fmla="*/ 2232212 w 11285475"/>
              <a:gd name="connsiteY1" fmla="*/ 3522530 h 4185918"/>
              <a:gd name="connsiteX2" fmla="*/ 3666565 w 11285475"/>
              <a:gd name="connsiteY2" fmla="*/ 2527447 h 4185918"/>
              <a:gd name="connsiteX3" fmla="*/ 5862918 w 11285475"/>
              <a:gd name="connsiteY3" fmla="*/ 1810271 h 4185918"/>
              <a:gd name="connsiteX4" fmla="*/ 7871012 w 11285475"/>
              <a:gd name="connsiteY4" fmla="*/ 1451683 h 4185918"/>
              <a:gd name="connsiteX5" fmla="*/ 9610165 w 11285475"/>
              <a:gd name="connsiteY5" fmla="*/ 626930 h 4185918"/>
              <a:gd name="connsiteX6" fmla="*/ 11026588 w 11285475"/>
              <a:gd name="connsiteY6" fmla="*/ 98012 h 4185918"/>
              <a:gd name="connsiteX7" fmla="*/ 11250707 w 11285475"/>
              <a:gd name="connsiteY7" fmla="*/ 17330 h 4185918"/>
              <a:gd name="connsiteX0" fmla="*/ 0 w 11285475"/>
              <a:gd name="connsiteY0" fmla="*/ 4185918 h 4185918"/>
              <a:gd name="connsiteX1" fmla="*/ 2232212 w 11285475"/>
              <a:gd name="connsiteY1" fmla="*/ 3522530 h 4185918"/>
              <a:gd name="connsiteX2" fmla="*/ 3666565 w 11285475"/>
              <a:gd name="connsiteY2" fmla="*/ 2527447 h 4185918"/>
              <a:gd name="connsiteX3" fmla="*/ 6257365 w 11285475"/>
              <a:gd name="connsiteY3" fmla="*/ 2670883 h 4185918"/>
              <a:gd name="connsiteX4" fmla="*/ 7871012 w 11285475"/>
              <a:gd name="connsiteY4" fmla="*/ 1451683 h 4185918"/>
              <a:gd name="connsiteX5" fmla="*/ 9610165 w 11285475"/>
              <a:gd name="connsiteY5" fmla="*/ 626930 h 4185918"/>
              <a:gd name="connsiteX6" fmla="*/ 11026588 w 11285475"/>
              <a:gd name="connsiteY6" fmla="*/ 98012 h 4185918"/>
              <a:gd name="connsiteX7" fmla="*/ 11250707 w 11285475"/>
              <a:gd name="connsiteY7" fmla="*/ 17330 h 4185918"/>
              <a:gd name="connsiteX0" fmla="*/ 0 w 11285475"/>
              <a:gd name="connsiteY0" fmla="*/ 4185918 h 4185918"/>
              <a:gd name="connsiteX1" fmla="*/ 1936376 w 11285475"/>
              <a:gd name="connsiteY1" fmla="*/ 3719754 h 4185918"/>
              <a:gd name="connsiteX2" fmla="*/ 3666565 w 11285475"/>
              <a:gd name="connsiteY2" fmla="*/ 2527447 h 4185918"/>
              <a:gd name="connsiteX3" fmla="*/ 6257365 w 11285475"/>
              <a:gd name="connsiteY3" fmla="*/ 2670883 h 4185918"/>
              <a:gd name="connsiteX4" fmla="*/ 7871012 w 11285475"/>
              <a:gd name="connsiteY4" fmla="*/ 1451683 h 4185918"/>
              <a:gd name="connsiteX5" fmla="*/ 9610165 w 11285475"/>
              <a:gd name="connsiteY5" fmla="*/ 626930 h 4185918"/>
              <a:gd name="connsiteX6" fmla="*/ 11026588 w 11285475"/>
              <a:gd name="connsiteY6" fmla="*/ 98012 h 4185918"/>
              <a:gd name="connsiteX7" fmla="*/ 11250707 w 11285475"/>
              <a:gd name="connsiteY7" fmla="*/ 17330 h 4185918"/>
              <a:gd name="connsiteX0" fmla="*/ 0 w 11312369"/>
              <a:gd name="connsiteY0" fmla="*/ 3952836 h 3952836"/>
              <a:gd name="connsiteX1" fmla="*/ 1963270 w 11312369"/>
              <a:gd name="connsiteY1" fmla="*/ 3719754 h 3952836"/>
              <a:gd name="connsiteX2" fmla="*/ 3693459 w 11312369"/>
              <a:gd name="connsiteY2" fmla="*/ 2527447 h 3952836"/>
              <a:gd name="connsiteX3" fmla="*/ 6284259 w 11312369"/>
              <a:gd name="connsiteY3" fmla="*/ 2670883 h 3952836"/>
              <a:gd name="connsiteX4" fmla="*/ 7897906 w 11312369"/>
              <a:gd name="connsiteY4" fmla="*/ 1451683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963270 w 11312369"/>
              <a:gd name="connsiteY1" fmla="*/ 3719754 h 3952836"/>
              <a:gd name="connsiteX2" fmla="*/ 3693459 w 11312369"/>
              <a:gd name="connsiteY2" fmla="*/ 2527447 h 3952836"/>
              <a:gd name="connsiteX3" fmla="*/ 6284259 w 11312369"/>
              <a:gd name="connsiteY3" fmla="*/ 2670883 h 3952836"/>
              <a:gd name="connsiteX4" fmla="*/ 7897906 w 11312369"/>
              <a:gd name="connsiteY4" fmla="*/ 1451683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488141 w 11312369"/>
              <a:gd name="connsiteY1" fmla="*/ 3800436 h 3952836"/>
              <a:gd name="connsiteX2" fmla="*/ 3693459 w 11312369"/>
              <a:gd name="connsiteY2" fmla="*/ 2527447 h 3952836"/>
              <a:gd name="connsiteX3" fmla="*/ 6284259 w 11312369"/>
              <a:gd name="connsiteY3" fmla="*/ 2670883 h 3952836"/>
              <a:gd name="connsiteX4" fmla="*/ 7897906 w 11312369"/>
              <a:gd name="connsiteY4" fmla="*/ 1451683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6284259 w 11312369"/>
              <a:gd name="connsiteY3" fmla="*/ 2670883 h 3952836"/>
              <a:gd name="connsiteX4" fmla="*/ 7897906 w 11312369"/>
              <a:gd name="connsiteY4" fmla="*/ 1451683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5674659 w 11312369"/>
              <a:gd name="connsiteY3" fmla="*/ 2563306 h 3952836"/>
              <a:gd name="connsiteX4" fmla="*/ 7897906 w 11312369"/>
              <a:gd name="connsiteY4" fmla="*/ 1451683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5674659 w 11312369"/>
              <a:gd name="connsiteY3" fmla="*/ 2563306 h 3952836"/>
              <a:gd name="connsiteX4" fmla="*/ 7602071 w 11312369"/>
              <a:gd name="connsiteY4" fmla="*/ 1783378 h 3952836"/>
              <a:gd name="connsiteX5" fmla="*/ 9637059 w 11312369"/>
              <a:gd name="connsiteY5" fmla="*/ 626930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5674659 w 11312369"/>
              <a:gd name="connsiteY3" fmla="*/ 2563306 h 3952836"/>
              <a:gd name="connsiteX4" fmla="*/ 7602071 w 11312369"/>
              <a:gd name="connsiteY4" fmla="*/ 1783378 h 3952836"/>
              <a:gd name="connsiteX5" fmla="*/ 9843247 w 11312369"/>
              <a:gd name="connsiteY5" fmla="*/ 1738554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5674659 w 11312369"/>
              <a:gd name="connsiteY3" fmla="*/ 2563306 h 3952836"/>
              <a:gd name="connsiteX4" fmla="*/ 7602071 w 11312369"/>
              <a:gd name="connsiteY4" fmla="*/ 1783378 h 3952836"/>
              <a:gd name="connsiteX5" fmla="*/ 9601200 w 11312369"/>
              <a:gd name="connsiteY5" fmla="*/ 1550295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693459 w 11312369"/>
              <a:gd name="connsiteY2" fmla="*/ 2527447 h 3952836"/>
              <a:gd name="connsiteX3" fmla="*/ 5674659 w 11312369"/>
              <a:gd name="connsiteY3" fmla="*/ 2563306 h 3952836"/>
              <a:gd name="connsiteX4" fmla="*/ 7216589 w 11312369"/>
              <a:gd name="connsiteY4" fmla="*/ 1630978 h 3952836"/>
              <a:gd name="connsiteX5" fmla="*/ 9601200 w 11312369"/>
              <a:gd name="connsiteY5" fmla="*/ 1550295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31577 w 11312369"/>
              <a:gd name="connsiteY1" fmla="*/ 3701825 h 3952836"/>
              <a:gd name="connsiteX2" fmla="*/ 3236259 w 11312369"/>
              <a:gd name="connsiteY2" fmla="*/ 2572270 h 3952836"/>
              <a:gd name="connsiteX3" fmla="*/ 5674659 w 11312369"/>
              <a:gd name="connsiteY3" fmla="*/ 2563306 h 3952836"/>
              <a:gd name="connsiteX4" fmla="*/ 7216589 w 11312369"/>
              <a:gd name="connsiteY4" fmla="*/ 1630978 h 3952836"/>
              <a:gd name="connsiteX5" fmla="*/ 9601200 w 11312369"/>
              <a:gd name="connsiteY5" fmla="*/ 1550295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40542 w 11312369"/>
              <a:gd name="connsiteY1" fmla="*/ 3540461 h 3952836"/>
              <a:gd name="connsiteX2" fmla="*/ 3236259 w 11312369"/>
              <a:gd name="connsiteY2" fmla="*/ 2572270 h 3952836"/>
              <a:gd name="connsiteX3" fmla="*/ 5674659 w 11312369"/>
              <a:gd name="connsiteY3" fmla="*/ 2563306 h 3952836"/>
              <a:gd name="connsiteX4" fmla="*/ 7216589 w 11312369"/>
              <a:gd name="connsiteY4" fmla="*/ 1630978 h 3952836"/>
              <a:gd name="connsiteX5" fmla="*/ 9601200 w 11312369"/>
              <a:gd name="connsiteY5" fmla="*/ 1550295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312369"/>
              <a:gd name="connsiteY0" fmla="*/ 3952836 h 3952836"/>
              <a:gd name="connsiteX1" fmla="*/ 1640542 w 11312369"/>
              <a:gd name="connsiteY1" fmla="*/ 3540461 h 3952836"/>
              <a:gd name="connsiteX2" fmla="*/ 3236259 w 11312369"/>
              <a:gd name="connsiteY2" fmla="*/ 2572270 h 3952836"/>
              <a:gd name="connsiteX3" fmla="*/ 5513294 w 11312369"/>
              <a:gd name="connsiteY3" fmla="*/ 2635024 h 3952836"/>
              <a:gd name="connsiteX4" fmla="*/ 7216589 w 11312369"/>
              <a:gd name="connsiteY4" fmla="*/ 1630978 h 3952836"/>
              <a:gd name="connsiteX5" fmla="*/ 9601200 w 11312369"/>
              <a:gd name="connsiteY5" fmla="*/ 1550295 h 3952836"/>
              <a:gd name="connsiteX6" fmla="*/ 11053482 w 11312369"/>
              <a:gd name="connsiteY6" fmla="*/ 98012 h 3952836"/>
              <a:gd name="connsiteX7" fmla="*/ 11277601 w 11312369"/>
              <a:gd name="connsiteY7" fmla="*/ 17330 h 3952836"/>
              <a:gd name="connsiteX0" fmla="*/ 0 w 11061357"/>
              <a:gd name="connsiteY0" fmla="*/ 3836295 h 3836295"/>
              <a:gd name="connsiteX1" fmla="*/ 1389530 w 11061357"/>
              <a:gd name="connsiteY1" fmla="*/ 3540461 h 3836295"/>
              <a:gd name="connsiteX2" fmla="*/ 2985247 w 11061357"/>
              <a:gd name="connsiteY2" fmla="*/ 2572270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45342 w 11061357"/>
              <a:gd name="connsiteY1" fmla="*/ 2850179 h 3836295"/>
              <a:gd name="connsiteX2" fmla="*/ 2985247 w 11061357"/>
              <a:gd name="connsiteY2" fmla="*/ 2572270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45342 w 11061357"/>
              <a:gd name="connsiteY1" fmla="*/ 2850179 h 3836295"/>
              <a:gd name="connsiteX2" fmla="*/ 3092824 w 11061357"/>
              <a:gd name="connsiteY2" fmla="*/ 2814317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45342 w 11061357"/>
              <a:gd name="connsiteY1" fmla="*/ 2850179 h 3836295"/>
              <a:gd name="connsiteX2" fmla="*/ 3092824 w 11061357"/>
              <a:gd name="connsiteY2" fmla="*/ 2814317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45342 w 11061357"/>
              <a:gd name="connsiteY1" fmla="*/ 2850179 h 3836295"/>
              <a:gd name="connsiteX2" fmla="*/ 2886636 w 11061357"/>
              <a:gd name="connsiteY2" fmla="*/ 2733635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658472 w 11061357"/>
              <a:gd name="connsiteY1" fmla="*/ 2930861 h 3836295"/>
              <a:gd name="connsiteX2" fmla="*/ 2886636 w 11061357"/>
              <a:gd name="connsiteY2" fmla="*/ 2733635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658472 w 11061357"/>
              <a:gd name="connsiteY1" fmla="*/ 2930861 h 3836295"/>
              <a:gd name="connsiteX2" fmla="*/ 3370730 w 11061357"/>
              <a:gd name="connsiteY2" fmla="*/ 2814317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658472 w 11061357"/>
              <a:gd name="connsiteY1" fmla="*/ 2930861 h 3836295"/>
              <a:gd name="connsiteX2" fmla="*/ 3639672 w 11061357"/>
              <a:gd name="connsiteY2" fmla="*/ 2912929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3639672 w 11061357"/>
              <a:gd name="connsiteY2" fmla="*/ 2912929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545107 w 11061357"/>
              <a:gd name="connsiteY2" fmla="*/ 2930858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392707 w 11061357"/>
              <a:gd name="connsiteY2" fmla="*/ 2894999 h 3836295"/>
              <a:gd name="connsiteX3" fmla="*/ 5262282 w 11061357"/>
              <a:gd name="connsiteY3" fmla="*/ 2635024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392707 w 11061357"/>
              <a:gd name="connsiteY2" fmla="*/ 2894999 h 3836295"/>
              <a:gd name="connsiteX3" fmla="*/ 6347011 w 11061357"/>
              <a:gd name="connsiteY3" fmla="*/ 2124035 h 3836295"/>
              <a:gd name="connsiteX4" fmla="*/ 6965577 w 11061357"/>
              <a:gd name="connsiteY4" fmla="*/ 1630978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392707 w 11061357"/>
              <a:gd name="connsiteY2" fmla="*/ 2894999 h 3836295"/>
              <a:gd name="connsiteX3" fmla="*/ 6347011 w 11061357"/>
              <a:gd name="connsiteY3" fmla="*/ 2124035 h 3836295"/>
              <a:gd name="connsiteX4" fmla="*/ 7602071 w 11061357"/>
              <a:gd name="connsiteY4" fmla="*/ 18013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392707 w 11061357"/>
              <a:gd name="connsiteY2" fmla="*/ 2894999 h 3836295"/>
              <a:gd name="connsiteX3" fmla="*/ 6338046 w 11061357"/>
              <a:gd name="connsiteY3" fmla="*/ 1953706 h 3836295"/>
              <a:gd name="connsiteX4" fmla="*/ 7602071 w 11061357"/>
              <a:gd name="connsiteY4" fmla="*/ 18013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81202 w 11061357"/>
              <a:gd name="connsiteY1" fmla="*/ 2859144 h 3836295"/>
              <a:gd name="connsiteX2" fmla="*/ 4473389 w 11061357"/>
              <a:gd name="connsiteY2" fmla="*/ 3172905 h 3836295"/>
              <a:gd name="connsiteX3" fmla="*/ 6338046 w 11061357"/>
              <a:gd name="connsiteY3" fmla="*/ 1953706 h 3836295"/>
              <a:gd name="connsiteX4" fmla="*/ 7602071 w 11061357"/>
              <a:gd name="connsiteY4" fmla="*/ 18013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473389 w 11061357"/>
              <a:gd name="connsiteY2" fmla="*/ 3172905 h 3836295"/>
              <a:gd name="connsiteX3" fmla="*/ 6338046 w 11061357"/>
              <a:gd name="connsiteY3" fmla="*/ 1953706 h 3836295"/>
              <a:gd name="connsiteX4" fmla="*/ 7602071 w 11061357"/>
              <a:gd name="connsiteY4" fmla="*/ 18013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338046 w 11061357"/>
              <a:gd name="connsiteY3" fmla="*/ 1953706 h 3836295"/>
              <a:gd name="connsiteX4" fmla="*/ 7602071 w 11061357"/>
              <a:gd name="connsiteY4" fmla="*/ 18013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338046 w 11061357"/>
              <a:gd name="connsiteY3" fmla="*/ 1953706 h 3836295"/>
              <a:gd name="connsiteX4" fmla="*/ 8435789 w 11061357"/>
              <a:gd name="connsiteY4" fmla="*/ 22585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840070 w 11061357"/>
              <a:gd name="connsiteY3" fmla="*/ 1747518 h 3836295"/>
              <a:gd name="connsiteX4" fmla="*/ 8435789 w 11061357"/>
              <a:gd name="connsiteY4" fmla="*/ 2258507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840070 w 11061357"/>
              <a:gd name="connsiteY3" fmla="*/ 1747518 h 3836295"/>
              <a:gd name="connsiteX4" fmla="*/ 8937812 w 11061357"/>
              <a:gd name="connsiteY4" fmla="*/ 2061283 h 3836295"/>
              <a:gd name="connsiteX5" fmla="*/ 9350188 w 11061357"/>
              <a:gd name="connsiteY5" fmla="*/ 1550295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840070 w 11061357"/>
              <a:gd name="connsiteY3" fmla="*/ 1747518 h 3836295"/>
              <a:gd name="connsiteX4" fmla="*/ 8937812 w 11061357"/>
              <a:gd name="connsiteY4" fmla="*/ 2061283 h 3836295"/>
              <a:gd name="connsiteX5" fmla="*/ 9897035 w 11061357"/>
              <a:gd name="connsiteY5" fmla="*/ 1119989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840070 w 11061357"/>
              <a:gd name="connsiteY3" fmla="*/ 1747518 h 3836295"/>
              <a:gd name="connsiteX4" fmla="*/ 8875059 w 11061357"/>
              <a:gd name="connsiteY4" fmla="*/ 1935777 h 3836295"/>
              <a:gd name="connsiteX5" fmla="*/ 9897035 w 11061357"/>
              <a:gd name="connsiteY5" fmla="*/ 1119989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061357"/>
              <a:gd name="connsiteY0" fmla="*/ 3836295 h 3836295"/>
              <a:gd name="connsiteX1" fmla="*/ 1963272 w 11061357"/>
              <a:gd name="connsiteY1" fmla="*/ 2724674 h 3836295"/>
              <a:gd name="connsiteX2" fmla="*/ 4634753 w 11061357"/>
              <a:gd name="connsiteY2" fmla="*/ 2948787 h 3836295"/>
              <a:gd name="connsiteX3" fmla="*/ 6840070 w 11061357"/>
              <a:gd name="connsiteY3" fmla="*/ 1747518 h 3836295"/>
              <a:gd name="connsiteX4" fmla="*/ 9063318 w 11061357"/>
              <a:gd name="connsiteY4" fmla="*/ 1738553 h 3836295"/>
              <a:gd name="connsiteX5" fmla="*/ 9897035 w 11061357"/>
              <a:gd name="connsiteY5" fmla="*/ 1119989 h 3836295"/>
              <a:gd name="connsiteX6" fmla="*/ 10802470 w 11061357"/>
              <a:gd name="connsiteY6" fmla="*/ 98012 h 3836295"/>
              <a:gd name="connsiteX7" fmla="*/ 11026589 w 11061357"/>
              <a:gd name="connsiteY7" fmla="*/ 17330 h 3836295"/>
              <a:gd name="connsiteX0" fmla="*/ 0 w 11171644"/>
              <a:gd name="connsiteY0" fmla="*/ 3764491 h 3764491"/>
              <a:gd name="connsiteX1" fmla="*/ 1963272 w 11171644"/>
              <a:gd name="connsiteY1" fmla="*/ 2652870 h 3764491"/>
              <a:gd name="connsiteX2" fmla="*/ 4634753 w 11171644"/>
              <a:gd name="connsiteY2" fmla="*/ 2876983 h 3764491"/>
              <a:gd name="connsiteX3" fmla="*/ 6840070 w 11171644"/>
              <a:gd name="connsiteY3" fmla="*/ 1675714 h 3764491"/>
              <a:gd name="connsiteX4" fmla="*/ 9063318 w 11171644"/>
              <a:gd name="connsiteY4" fmla="*/ 1666749 h 3764491"/>
              <a:gd name="connsiteX5" fmla="*/ 9897035 w 11171644"/>
              <a:gd name="connsiteY5" fmla="*/ 1048185 h 3764491"/>
              <a:gd name="connsiteX6" fmla="*/ 10802470 w 11171644"/>
              <a:gd name="connsiteY6" fmla="*/ 26208 h 3764491"/>
              <a:gd name="connsiteX7" fmla="*/ 11152095 w 11171644"/>
              <a:gd name="connsiteY7" fmla="*/ 142750 h 3764491"/>
              <a:gd name="connsiteX0" fmla="*/ 0 w 11168349"/>
              <a:gd name="connsiteY0" fmla="*/ 3639072 h 3639072"/>
              <a:gd name="connsiteX1" fmla="*/ 1963272 w 11168349"/>
              <a:gd name="connsiteY1" fmla="*/ 2527451 h 3639072"/>
              <a:gd name="connsiteX2" fmla="*/ 4634753 w 11168349"/>
              <a:gd name="connsiteY2" fmla="*/ 2751564 h 3639072"/>
              <a:gd name="connsiteX3" fmla="*/ 6840070 w 11168349"/>
              <a:gd name="connsiteY3" fmla="*/ 1550295 h 3639072"/>
              <a:gd name="connsiteX4" fmla="*/ 9063318 w 11168349"/>
              <a:gd name="connsiteY4" fmla="*/ 1541330 h 3639072"/>
              <a:gd name="connsiteX5" fmla="*/ 9897035 w 11168349"/>
              <a:gd name="connsiteY5" fmla="*/ 922766 h 3639072"/>
              <a:gd name="connsiteX6" fmla="*/ 10748682 w 11168349"/>
              <a:gd name="connsiteY6" fmla="*/ 98013 h 3639072"/>
              <a:gd name="connsiteX7" fmla="*/ 11152095 w 11168349"/>
              <a:gd name="connsiteY7" fmla="*/ 17331 h 3639072"/>
              <a:gd name="connsiteX0" fmla="*/ 0 w 10927436"/>
              <a:gd name="connsiteY0" fmla="*/ 3598899 h 3598899"/>
              <a:gd name="connsiteX1" fmla="*/ 1963272 w 10927436"/>
              <a:gd name="connsiteY1" fmla="*/ 2487278 h 3598899"/>
              <a:gd name="connsiteX2" fmla="*/ 4634753 w 10927436"/>
              <a:gd name="connsiteY2" fmla="*/ 2711391 h 3598899"/>
              <a:gd name="connsiteX3" fmla="*/ 6840070 w 10927436"/>
              <a:gd name="connsiteY3" fmla="*/ 1510122 h 3598899"/>
              <a:gd name="connsiteX4" fmla="*/ 9063318 w 10927436"/>
              <a:gd name="connsiteY4" fmla="*/ 1501157 h 3598899"/>
              <a:gd name="connsiteX5" fmla="*/ 9897035 w 10927436"/>
              <a:gd name="connsiteY5" fmla="*/ 882593 h 3598899"/>
              <a:gd name="connsiteX6" fmla="*/ 10748682 w 10927436"/>
              <a:gd name="connsiteY6" fmla="*/ 57840 h 3598899"/>
              <a:gd name="connsiteX7" fmla="*/ 10856260 w 10927436"/>
              <a:gd name="connsiteY7" fmla="*/ 39910 h 3598899"/>
              <a:gd name="connsiteX0" fmla="*/ 0 w 10986495"/>
              <a:gd name="connsiteY0" fmla="*/ 3632080 h 3632080"/>
              <a:gd name="connsiteX1" fmla="*/ 1963272 w 10986495"/>
              <a:gd name="connsiteY1" fmla="*/ 2520459 h 3632080"/>
              <a:gd name="connsiteX2" fmla="*/ 4634753 w 10986495"/>
              <a:gd name="connsiteY2" fmla="*/ 2744572 h 3632080"/>
              <a:gd name="connsiteX3" fmla="*/ 6840070 w 10986495"/>
              <a:gd name="connsiteY3" fmla="*/ 1543303 h 3632080"/>
              <a:gd name="connsiteX4" fmla="*/ 9063318 w 10986495"/>
              <a:gd name="connsiteY4" fmla="*/ 1534338 h 3632080"/>
              <a:gd name="connsiteX5" fmla="*/ 9897035 w 10986495"/>
              <a:gd name="connsiteY5" fmla="*/ 915774 h 3632080"/>
              <a:gd name="connsiteX6" fmla="*/ 10748682 w 10986495"/>
              <a:gd name="connsiteY6" fmla="*/ 91021 h 3632080"/>
              <a:gd name="connsiteX7" fmla="*/ 10945907 w 10986495"/>
              <a:gd name="connsiteY7" fmla="*/ 19303 h 3632080"/>
              <a:gd name="connsiteX0" fmla="*/ 0 w 10986495"/>
              <a:gd name="connsiteY0" fmla="*/ 3632080 h 3632080"/>
              <a:gd name="connsiteX1" fmla="*/ 1963272 w 10986495"/>
              <a:gd name="connsiteY1" fmla="*/ 2520459 h 3632080"/>
              <a:gd name="connsiteX2" fmla="*/ 4634753 w 10986495"/>
              <a:gd name="connsiteY2" fmla="*/ 2744572 h 3632080"/>
              <a:gd name="connsiteX3" fmla="*/ 6840070 w 10986495"/>
              <a:gd name="connsiteY3" fmla="*/ 1543303 h 3632080"/>
              <a:gd name="connsiteX4" fmla="*/ 9063318 w 10986495"/>
              <a:gd name="connsiteY4" fmla="*/ 1534338 h 3632080"/>
              <a:gd name="connsiteX5" fmla="*/ 10067796 w 10986495"/>
              <a:gd name="connsiteY5" fmla="*/ 637868 h 3632080"/>
              <a:gd name="connsiteX6" fmla="*/ 10748682 w 10986495"/>
              <a:gd name="connsiteY6" fmla="*/ 91021 h 3632080"/>
              <a:gd name="connsiteX7" fmla="*/ 10945907 w 10986495"/>
              <a:gd name="connsiteY7" fmla="*/ 19303 h 3632080"/>
              <a:gd name="connsiteX0" fmla="*/ 0 w 10986495"/>
              <a:gd name="connsiteY0" fmla="*/ 3632080 h 3632080"/>
              <a:gd name="connsiteX1" fmla="*/ 1963272 w 10986495"/>
              <a:gd name="connsiteY1" fmla="*/ 2520459 h 3632080"/>
              <a:gd name="connsiteX2" fmla="*/ 4634753 w 10986495"/>
              <a:gd name="connsiteY2" fmla="*/ 2744572 h 3632080"/>
              <a:gd name="connsiteX3" fmla="*/ 6840070 w 10986495"/>
              <a:gd name="connsiteY3" fmla="*/ 1543303 h 3632080"/>
              <a:gd name="connsiteX4" fmla="*/ 9063318 w 10986495"/>
              <a:gd name="connsiteY4" fmla="*/ 1426761 h 3632080"/>
              <a:gd name="connsiteX5" fmla="*/ 10067796 w 10986495"/>
              <a:gd name="connsiteY5" fmla="*/ 637868 h 3632080"/>
              <a:gd name="connsiteX6" fmla="*/ 10748682 w 10986495"/>
              <a:gd name="connsiteY6" fmla="*/ 91021 h 3632080"/>
              <a:gd name="connsiteX7" fmla="*/ 10945907 w 10986495"/>
              <a:gd name="connsiteY7" fmla="*/ 19303 h 3632080"/>
              <a:gd name="connsiteX0" fmla="*/ 0 w 11161749"/>
              <a:gd name="connsiteY0" fmla="*/ 3653907 h 3653907"/>
              <a:gd name="connsiteX1" fmla="*/ 1963272 w 11161749"/>
              <a:gd name="connsiteY1" fmla="*/ 2542286 h 3653907"/>
              <a:gd name="connsiteX2" fmla="*/ 4634753 w 11161749"/>
              <a:gd name="connsiteY2" fmla="*/ 2766399 h 3653907"/>
              <a:gd name="connsiteX3" fmla="*/ 6840070 w 11161749"/>
              <a:gd name="connsiteY3" fmla="*/ 1565130 h 3653907"/>
              <a:gd name="connsiteX4" fmla="*/ 9063318 w 11161749"/>
              <a:gd name="connsiteY4" fmla="*/ 1448588 h 3653907"/>
              <a:gd name="connsiteX5" fmla="*/ 10067796 w 11161749"/>
              <a:gd name="connsiteY5" fmla="*/ 659695 h 3653907"/>
              <a:gd name="connsiteX6" fmla="*/ 10748682 w 11161749"/>
              <a:gd name="connsiteY6" fmla="*/ 112848 h 3653907"/>
              <a:gd name="connsiteX7" fmla="*/ 11145129 w 11161749"/>
              <a:gd name="connsiteY7" fmla="*/ 14236 h 3653907"/>
              <a:gd name="connsiteX0" fmla="*/ 0 w 11275591"/>
              <a:gd name="connsiteY0" fmla="*/ 3393930 h 3393930"/>
              <a:gd name="connsiteX1" fmla="*/ 2077114 w 11275591"/>
              <a:gd name="connsiteY1" fmla="*/ 2542286 h 3393930"/>
              <a:gd name="connsiteX2" fmla="*/ 4748595 w 11275591"/>
              <a:gd name="connsiteY2" fmla="*/ 2766399 h 3393930"/>
              <a:gd name="connsiteX3" fmla="*/ 6953912 w 11275591"/>
              <a:gd name="connsiteY3" fmla="*/ 1565130 h 3393930"/>
              <a:gd name="connsiteX4" fmla="*/ 9177160 w 11275591"/>
              <a:gd name="connsiteY4" fmla="*/ 1448588 h 3393930"/>
              <a:gd name="connsiteX5" fmla="*/ 10181638 w 11275591"/>
              <a:gd name="connsiteY5" fmla="*/ 659695 h 3393930"/>
              <a:gd name="connsiteX6" fmla="*/ 10862524 w 11275591"/>
              <a:gd name="connsiteY6" fmla="*/ 112848 h 3393930"/>
              <a:gd name="connsiteX7" fmla="*/ 11258971 w 11275591"/>
              <a:gd name="connsiteY7" fmla="*/ 14236 h 3393930"/>
              <a:gd name="connsiteX0" fmla="*/ 0 w 11091045"/>
              <a:gd name="connsiteY0" fmla="*/ 3358632 h 3358632"/>
              <a:gd name="connsiteX1" fmla="*/ 2077114 w 11091045"/>
              <a:gd name="connsiteY1" fmla="*/ 2506988 h 3358632"/>
              <a:gd name="connsiteX2" fmla="*/ 4748595 w 11091045"/>
              <a:gd name="connsiteY2" fmla="*/ 2731101 h 3358632"/>
              <a:gd name="connsiteX3" fmla="*/ 6953912 w 11091045"/>
              <a:gd name="connsiteY3" fmla="*/ 1529832 h 3358632"/>
              <a:gd name="connsiteX4" fmla="*/ 9177160 w 11091045"/>
              <a:gd name="connsiteY4" fmla="*/ 1413290 h 3358632"/>
              <a:gd name="connsiteX5" fmla="*/ 10181638 w 11091045"/>
              <a:gd name="connsiteY5" fmla="*/ 624397 h 3358632"/>
              <a:gd name="connsiteX6" fmla="*/ 10862524 w 11091045"/>
              <a:gd name="connsiteY6" fmla="*/ 77550 h 3358632"/>
              <a:gd name="connsiteX7" fmla="*/ 11047298 w 11091045"/>
              <a:gd name="connsiteY7" fmla="*/ 24658 h 3358632"/>
              <a:gd name="connsiteX0" fmla="*/ 0 w 11127115"/>
              <a:gd name="connsiteY0" fmla="*/ 3381253 h 3381253"/>
              <a:gd name="connsiteX1" fmla="*/ 2077114 w 11127115"/>
              <a:gd name="connsiteY1" fmla="*/ 2529609 h 3381253"/>
              <a:gd name="connsiteX2" fmla="*/ 4748595 w 11127115"/>
              <a:gd name="connsiteY2" fmla="*/ 2753722 h 3381253"/>
              <a:gd name="connsiteX3" fmla="*/ 6953912 w 11127115"/>
              <a:gd name="connsiteY3" fmla="*/ 1552453 h 3381253"/>
              <a:gd name="connsiteX4" fmla="*/ 9177160 w 11127115"/>
              <a:gd name="connsiteY4" fmla="*/ 1435911 h 3381253"/>
              <a:gd name="connsiteX5" fmla="*/ 10181638 w 11127115"/>
              <a:gd name="connsiteY5" fmla="*/ 647018 h 3381253"/>
              <a:gd name="connsiteX6" fmla="*/ 10862524 w 11127115"/>
              <a:gd name="connsiteY6" fmla="*/ 100171 h 3381253"/>
              <a:gd name="connsiteX7" fmla="*/ 11093664 w 11127115"/>
              <a:gd name="connsiteY7" fmla="*/ 16799 h 338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27115" h="3381253">
                <a:moveTo>
                  <a:pt x="0" y="3381253"/>
                </a:moveTo>
                <a:cubicBezTo>
                  <a:pt x="457947" y="3249770"/>
                  <a:pt x="1285682" y="2634197"/>
                  <a:pt x="2077114" y="2529609"/>
                </a:cubicBezTo>
                <a:cubicBezTo>
                  <a:pt x="2868546" y="2425021"/>
                  <a:pt x="3935795" y="2916581"/>
                  <a:pt x="4748595" y="2753722"/>
                </a:cubicBezTo>
                <a:cubicBezTo>
                  <a:pt x="5561395" y="2590863"/>
                  <a:pt x="6215818" y="1772088"/>
                  <a:pt x="6953912" y="1552453"/>
                </a:cubicBezTo>
                <a:cubicBezTo>
                  <a:pt x="7692006" y="1332818"/>
                  <a:pt x="8639206" y="1586817"/>
                  <a:pt x="9177160" y="1435911"/>
                </a:cubicBezTo>
                <a:cubicBezTo>
                  <a:pt x="9715114" y="1285005"/>
                  <a:pt x="9900744" y="869641"/>
                  <a:pt x="10181638" y="647018"/>
                </a:cubicBezTo>
                <a:cubicBezTo>
                  <a:pt x="10462532" y="424395"/>
                  <a:pt x="10611512" y="189818"/>
                  <a:pt x="10862524" y="100171"/>
                </a:cubicBezTo>
                <a:cubicBezTo>
                  <a:pt x="11113536" y="10524"/>
                  <a:pt x="11174346" y="-23542"/>
                  <a:pt x="11093664" y="16799"/>
                </a:cubicBezTo>
              </a:path>
            </a:pathLst>
          </a:cu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C252CEA-BB7C-07A1-24AC-D3BDCC31A9F4}"/>
              </a:ext>
            </a:extLst>
          </p:cNvPr>
          <p:cNvSpPr/>
          <p:nvPr/>
        </p:nvSpPr>
        <p:spPr>
          <a:xfrm>
            <a:off x="692537" y="4520855"/>
            <a:ext cx="208848" cy="208848"/>
          </a:xfrm>
          <a:prstGeom prst="ellipse">
            <a:avLst/>
          </a:prstGeom>
          <a:solidFill>
            <a:srgbClr val="8710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1</a:t>
            </a:r>
            <a:endParaRPr lang="zh-CN" altLang="en-US" sz="1200"/>
          </a:p>
        </p:txBody>
      </p:sp>
      <p:sp>
        <p:nvSpPr>
          <p:cNvPr id="9" name="!!椭圆 8">
            <a:extLst>
              <a:ext uri="{FF2B5EF4-FFF2-40B4-BE49-F238E27FC236}">
                <a16:creationId xmlns:a16="http://schemas.microsoft.com/office/drawing/2014/main" id="{0ADDBAEE-E8B0-9909-379B-029D8132F1D5}"/>
              </a:ext>
            </a:extLst>
          </p:cNvPr>
          <p:cNvSpPr/>
          <p:nvPr/>
        </p:nvSpPr>
        <p:spPr>
          <a:xfrm>
            <a:off x="2824570" y="3660247"/>
            <a:ext cx="208848" cy="2088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2</a:t>
            </a:r>
            <a:endParaRPr lang="zh-CN" altLang="en-US" sz="1200"/>
          </a:p>
        </p:txBody>
      </p:sp>
      <p:sp>
        <p:nvSpPr>
          <p:cNvPr id="10" name="!!椭圆 9">
            <a:extLst>
              <a:ext uri="{FF2B5EF4-FFF2-40B4-BE49-F238E27FC236}">
                <a16:creationId xmlns:a16="http://schemas.microsoft.com/office/drawing/2014/main" id="{7197B922-1A27-271F-14C9-5E7B2441ACF2}"/>
              </a:ext>
            </a:extLst>
          </p:cNvPr>
          <p:cNvSpPr/>
          <p:nvPr/>
        </p:nvSpPr>
        <p:spPr>
          <a:xfrm>
            <a:off x="5119534" y="3913920"/>
            <a:ext cx="208848" cy="208848"/>
          </a:xfrm>
          <a:prstGeom prst="ellipse">
            <a:avLst/>
          </a:prstGeom>
          <a:solidFill>
            <a:srgbClr val="0031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3</a:t>
            </a:r>
            <a:endParaRPr lang="zh-CN" altLang="en-US" sz="120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C4F03F6-C3BB-FCE5-6E59-2DA7675CEA14}"/>
              </a:ext>
            </a:extLst>
          </p:cNvPr>
          <p:cNvSpPr/>
          <p:nvPr/>
        </p:nvSpPr>
        <p:spPr>
          <a:xfrm>
            <a:off x="10803158" y="1358979"/>
            <a:ext cx="208848" cy="20884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6</a:t>
            </a:r>
            <a:endParaRPr lang="zh-CN" altLang="en-US" sz="12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5B772A-7032-C4E3-D49D-9FABC09CBD37}"/>
              </a:ext>
            </a:extLst>
          </p:cNvPr>
          <p:cNvSpPr txBox="1"/>
          <p:nvPr/>
        </p:nvSpPr>
        <p:spPr>
          <a:xfrm>
            <a:off x="404670" y="4729703"/>
            <a:ext cx="2158039" cy="15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871094"/>
                </a:solidFill>
                <a:latin typeface="Consolas" panose="020B0609020204030204" pitchFamily="49" charset="0"/>
              </a:rPr>
              <a:t>part1:</a:t>
            </a:r>
            <a:r>
              <a:rPr lang="zh-CN" altLang="en-US" sz="1400" b="1">
                <a:solidFill>
                  <a:srgbClr val="871094"/>
                </a:solidFill>
                <a:latin typeface="Consolas" panose="020B0609020204030204" pitchFamily="49" charset="0"/>
              </a:rPr>
              <a:t>前端</a:t>
            </a:r>
            <a:r>
              <a:rPr lang="en-US" altLang="zh-CN" sz="1400" b="1">
                <a:solidFill>
                  <a:srgbClr val="871094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>
                <a:solidFill>
                  <a:srgbClr val="871094"/>
                </a:solidFill>
                <a:latin typeface="Consolas" panose="020B0609020204030204" pitchFamily="49" charset="0"/>
              </a:rPr>
              <a:t>基础</a:t>
            </a:r>
            <a:r>
              <a:rPr lang="en-US" altLang="zh-CN" sz="1400" b="1">
                <a:solidFill>
                  <a:srgbClr val="871094"/>
                </a:solidFill>
                <a:latin typeface="Consolas" panose="020B0609020204030204" pitchFamily="49" charset="0"/>
              </a:rPr>
              <a:t>(2</a:t>
            </a:r>
            <a:r>
              <a:rPr lang="zh-CN" altLang="en-US" sz="1400" b="1">
                <a:solidFill>
                  <a:srgbClr val="871094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871094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871094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HTML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CSS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JS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Ajax/Axios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Vue3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69DABA-4752-F8AD-F511-226883CC92EF}"/>
              </a:ext>
            </a:extLst>
          </p:cNvPr>
          <p:cNvSpPr txBox="1"/>
          <p:nvPr/>
        </p:nvSpPr>
        <p:spPr>
          <a:xfrm>
            <a:off x="2385869" y="2261837"/>
            <a:ext cx="2158039" cy="13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70C0"/>
                </a:solidFill>
                <a:latin typeface="Consolas" panose="020B0609020204030204" pitchFamily="49" charset="0"/>
              </a:rPr>
              <a:t>part2:</a:t>
            </a:r>
            <a:r>
              <a:rPr lang="zh-CN" altLang="en-US" sz="1400" b="1">
                <a:solidFill>
                  <a:srgbClr val="0070C0"/>
                </a:solidFill>
                <a:latin typeface="Consolas" panose="020B0609020204030204" pitchFamily="49" charset="0"/>
              </a:rPr>
              <a:t>后端</a:t>
            </a:r>
            <a:r>
              <a:rPr lang="en-US" altLang="zh-CN" sz="1400" b="1">
                <a:solidFill>
                  <a:srgbClr val="0070C0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>
                <a:solidFill>
                  <a:srgbClr val="0070C0"/>
                </a:solidFill>
                <a:latin typeface="Consolas" panose="020B0609020204030204" pitchFamily="49" charset="0"/>
              </a:rPr>
              <a:t>基础</a:t>
            </a:r>
            <a:r>
              <a:rPr lang="en-US" altLang="zh-CN" sz="1400" b="1">
                <a:solidFill>
                  <a:srgbClr val="0070C0"/>
                </a:solidFill>
                <a:latin typeface="Consolas" panose="020B0609020204030204" pitchFamily="49" charset="0"/>
              </a:rPr>
              <a:t>(4</a:t>
            </a:r>
            <a:r>
              <a:rPr lang="zh-CN" altLang="en-US" sz="1400" b="1">
                <a:solidFill>
                  <a:srgbClr val="0070C0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Maven</a:t>
            </a:r>
            <a:r>
              <a:rPr lang="zh-CN" altLang="en-US" sz="1200">
                <a:latin typeface="Consolas" panose="020B0609020204030204" pitchFamily="49" charset="0"/>
              </a:rPr>
              <a:t>、</a:t>
            </a:r>
            <a:r>
              <a:rPr lang="en-US" altLang="zh-CN" sz="1200">
                <a:latin typeface="Consolas" panose="020B0609020204030204" pitchFamily="49" charset="0"/>
              </a:rPr>
              <a:t>HTTP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IOC</a:t>
            </a:r>
            <a:r>
              <a:rPr lang="zh-CN" altLang="en-US" sz="1200">
                <a:latin typeface="Consolas" panose="020B0609020204030204" pitchFamily="49" charset="0"/>
              </a:rPr>
              <a:t>、</a:t>
            </a:r>
            <a:r>
              <a:rPr lang="en-US" altLang="zh-CN" sz="1200">
                <a:latin typeface="Consolas" panose="020B0609020204030204" pitchFamily="49" charset="0"/>
              </a:rPr>
              <a:t>DI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MySQL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JDBC</a:t>
            </a:r>
            <a:r>
              <a:rPr lang="zh-CN" altLang="en-US" sz="1200">
                <a:latin typeface="Consolas" panose="020B0609020204030204" pitchFamily="49" charset="0"/>
              </a:rPr>
              <a:t>、</a:t>
            </a:r>
            <a:r>
              <a:rPr lang="en-US" altLang="zh-CN" sz="1200">
                <a:latin typeface="Consolas" panose="020B0609020204030204" pitchFamily="49" charset="0"/>
              </a:rPr>
              <a:t>Mybatis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4F2913-58F4-A8C4-D3EC-07F33D648744}"/>
              </a:ext>
            </a:extLst>
          </p:cNvPr>
          <p:cNvSpPr txBox="1"/>
          <p:nvPr/>
        </p:nvSpPr>
        <p:spPr>
          <a:xfrm>
            <a:off x="4519393" y="4181893"/>
            <a:ext cx="2346376" cy="20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3192"/>
                </a:solidFill>
                <a:latin typeface="Consolas" panose="020B0609020204030204" pitchFamily="49" charset="0"/>
              </a:rPr>
              <a:t>part3:</a:t>
            </a:r>
            <a:r>
              <a:rPr lang="zh-CN" altLang="en-US" sz="1400" b="1">
                <a:solidFill>
                  <a:srgbClr val="003192"/>
                </a:solidFill>
                <a:latin typeface="Consolas" panose="020B0609020204030204" pitchFamily="49" charset="0"/>
              </a:rPr>
              <a:t>后端</a:t>
            </a:r>
            <a:r>
              <a:rPr lang="en-US" altLang="zh-CN" sz="1400" b="1">
                <a:solidFill>
                  <a:srgbClr val="003192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>
                <a:solidFill>
                  <a:srgbClr val="003192"/>
                </a:solidFill>
                <a:latin typeface="Consolas" panose="020B0609020204030204" pitchFamily="49" charset="0"/>
              </a:rPr>
              <a:t>实战</a:t>
            </a:r>
            <a:r>
              <a:rPr lang="en-US" altLang="zh-CN" sz="1400" b="1">
                <a:solidFill>
                  <a:srgbClr val="003192"/>
                </a:solidFill>
                <a:latin typeface="Consolas" panose="020B0609020204030204" pitchFamily="49" charset="0"/>
              </a:rPr>
              <a:t>(6</a:t>
            </a:r>
            <a:r>
              <a:rPr lang="zh-CN" altLang="en-US" sz="1400" b="1">
                <a:solidFill>
                  <a:srgbClr val="003192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003192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003192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部门管理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员工管理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班级管理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学员管理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报表统计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登录认证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005CBA-A507-8BE3-A05E-E1281418B071}"/>
              </a:ext>
            </a:extLst>
          </p:cNvPr>
          <p:cNvSpPr txBox="1"/>
          <p:nvPr/>
        </p:nvSpPr>
        <p:spPr>
          <a:xfrm>
            <a:off x="6626098" y="1299156"/>
            <a:ext cx="2262955" cy="13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002060"/>
                </a:solidFill>
                <a:latin typeface="Consolas" panose="020B0609020204030204" pitchFamily="49" charset="0"/>
              </a:rPr>
              <a:t>part4:</a:t>
            </a:r>
            <a:r>
              <a:rPr lang="zh-CN" altLang="en-US" sz="1400" b="1">
                <a:solidFill>
                  <a:srgbClr val="002060"/>
                </a:solidFill>
                <a:latin typeface="Consolas" panose="020B0609020204030204" pitchFamily="49" charset="0"/>
              </a:rPr>
              <a:t>后端</a:t>
            </a:r>
            <a:r>
              <a:rPr lang="en-US" altLang="zh-CN" sz="1400" b="1">
                <a:solidFill>
                  <a:srgbClr val="002060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>
                <a:solidFill>
                  <a:srgbClr val="002060"/>
                </a:solidFill>
                <a:latin typeface="Consolas" panose="020B0609020204030204" pitchFamily="49" charset="0"/>
              </a:rPr>
              <a:t>进阶</a:t>
            </a:r>
            <a:r>
              <a:rPr lang="en-US" altLang="zh-CN" sz="1400" b="1">
                <a:solidFill>
                  <a:srgbClr val="002060"/>
                </a:solidFill>
                <a:latin typeface="Consolas" panose="020B0609020204030204" pitchFamily="49" charset="0"/>
              </a:rPr>
              <a:t>(2</a:t>
            </a:r>
            <a:r>
              <a:rPr lang="zh-CN" altLang="en-US" sz="1400" b="1">
                <a:solidFill>
                  <a:srgbClr val="002060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002060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AOP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SpringBoot</a:t>
            </a:r>
            <a:r>
              <a:rPr lang="zh-CN" altLang="en-US" sz="1200">
                <a:latin typeface="Consolas" panose="020B0609020204030204" pitchFamily="49" charset="0"/>
              </a:rPr>
              <a:t>原理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Consolas" panose="020B0609020204030204" pitchFamily="49" charset="0"/>
              </a:rPr>
              <a:t>自定义</a:t>
            </a:r>
            <a:r>
              <a:rPr lang="en-US" altLang="zh-CN" sz="1200">
                <a:latin typeface="Consolas" panose="020B0609020204030204" pitchFamily="49" charset="0"/>
              </a:rPr>
              <a:t>Starter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Maven</a:t>
            </a:r>
            <a:r>
              <a:rPr lang="zh-CN" altLang="en-US" sz="1200">
                <a:latin typeface="Consolas" panose="020B0609020204030204" pitchFamily="49" charset="0"/>
              </a:rPr>
              <a:t>高级</a:t>
            </a:r>
            <a:endParaRPr lang="en-US" altLang="zh-CN" sz="1200">
              <a:latin typeface="Consolas" panose="020B06090202040302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F0EC7B-C31E-D2F3-DD47-87A68C021A10}"/>
              </a:ext>
            </a:extLst>
          </p:cNvPr>
          <p:cNvSpPr txBox="1"/>
          <p:nvPr/>
        </p:nvSpPr>
        <p:spPr>
          <a:xfrm>
            <a:off x="8648388" y="2898966"/>
            <a:ext cx="2363617" cy="1092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7030A0"/>
                </a:solidFill>
                <a:latin typeface="Consolas" panose="020B0609020204030204" pitchFamily="49" charset="0"/>
              </a:rPr>
              <a:t>part5:</a:t>
            </a:r>
            <a:r>
              <a:rPr lang="zh-CN" altLang="en-US" sz="1400" b="1">
                <a:solidFill>
                  <a:srgbClr val="7030A0"/>
                </a:solidFill>
                <a:latin typeface="Consolas" panose="020B0609020204030204" pitchFamily="49" charset="0"/>
              </a:rPr>
              <a:t>前端</a:t>
            </a:r>
            <a:r>
              <a:rPr lang="en-US" altLang="zh-CN" sz="1400" b="1">
                <a:solidFill>
                  <a:srgbClr val="7030A0"/>
                </a:solidFill>
                <a:latin typeface="Consolas" panose="020B0609020204030204" pitchFamily="49" charset="0"/>
              </a:rPr>
              <a:t>Web</a:t>
            </a:r>
            <a:r>
              <a:rPr lang="zh-CN" altLang="en-US" sz="1400" b="1">
                <a:solidFill>
                  <a:srgbClr val="7030A0"/>
                </a:solidFill>
                <a:latin typeface="Consolas" panose="020B0609020204030204" pitchFamily="49" charset="0"/>
              </a:rPr>
              <a:t>实战</a:t>
            </a:r>
            <a:r>
              <a:rPr lang="en-US" altLang="zh-CN" sz="1400" b="1">
                <a:solidFill>
                  <a:srgbClr val="7030A0"/>
                </a:solidFill>
                <a:latin typeface="Consolas" panose="020B0609020204030204" pitchFamily="49" charset="0"/>
              </a:rPr>
              <a:t>(4</a:t>
            </a:r>
            <a:r>
              <a:rPr lang="zh-CN" altLang="en-US" sz="1400" b="1">
                <a:solidFill>
                  <a:srgbClr val="7030A0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7030A0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Vue</a:t>
            </a:r>
            <a:r>
              <a:rPr lang="zh-CN" altLang="en-US" sz="1200">
                <a:latin typeface="Consolas" panose="020B0609020204030204" pitchFamily="49" charset="0"/>
              </a:rPr>
              <a:t>工程化</a:t>
            </a:r>
            <a:endParaRPr lang="en-US" altLang="zh-CN" sz="1200"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ElementPlus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Tlias</a:t>
            </a:r>
            <a:r>
              <a:rPr lang="zh-CN" altLang="en-US" sz="1200">
                <a:latin typeface="Consolas" panose="020B0609020204030204" pitchFamily="49" charset="0"/>
              </a:rPr>
              <a:t>案例</a:t>
            </a:r>
            <a:endParaRPr lang="en-US" altLang="zh-CN" sz="1200"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94A057-F1D9-A29C-E0DF-6437304105D6}"/>
              </a:ext>
            </a:extLst>
          </p:cNvPr>
          <p:cNvSpPr txBox="1"/>
          <p:nvPr/>
        </p:nvSpPr>
        <p:spPr>
          <a:xfrm>
            <a:off x="10566061" y="1576742"/>
            <a:ext cx="1515264" cy="85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rgbClr val="984807"/>
                </a:solidFill>
                <a:latin typeface="Consolas" panose="020B0609020204030204" pitchFamily="49" charset="0"/>
              </a:rPr>
              <a:t>part6:</a:t>
            </a:r>
            <a:r>
              <a:rPr lang="zh-CN" altLang="en-US" sz="1400" b="1">
                <a:solidFill>
                  <a:srgbClr val="984807"/>
                </a:solidFill>
                <a:latin typeface="Consolas" panose="020B0609020204030204" pitchFamily="49" charset="0"/>
              </a:rPr>
              <a:t>部署</a:t>
            </a:r>
            <a:r>
              <a:rPr lang="en-US" altLang="zh-CN" sz="1400" b="1">
                <a:solidFill>
                  <a:srgbClr val="984807"/>
                </a:solidFill>
                <a:latin typeface="Consolas" panose="020B0609020204030204" pitchFamily="49" charset="0"/>
              </a:rPr>
              <a:t>(2</a:t>
            </a:r>
            <a:r>
              <a:rPr lang="zh-CN" altLang="en-US" sz="1400" b="1">
                <a:solidFill>
                  <a:srgbClr val="984807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b="1">
                <a:solidFill>
                  <a:srgbClr val="984807"/>
                </a:solidFill>
                <a:latin typeface="Consolas" panose="020B0609020204030204" pitchFamily="49" charset="0"/>
              </a:rPr>
              <a:t>)</a:t>
            </a:r>
            <a:endParaRPr lang="en-US" altLang="zh-CN" sz="1200" b="1">
              <a:solidFill>
                <a:srgbClr val="984807"/>
              </a:solidFill>
              <a:latin typeface="Consolas" panose="020B0609020204030204" pitchFamily="49" charset="0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Linux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pitchFamily="49" charset="0"/>
              </a:rPr>
              <a:t>Docker</a:t>
            </a:r>
          </a:p>
        </p:txBody>
      </p:sp>
      <p:sp>
        <p:nvSpPr>
          <p:cNvPr id="26" name="!!椭圆 11">
            <a:extLst>
              <a:ext uri="{FF2B5EF4-FFF2-40B4-BE49-F238E27FC236}">
                <a16:creationId xmlns:a16="http://schemas.microsoft.com/office/drawing/2014/main" id="{FBC00AD4-B782-41CB-CADE-CD844704B6E3}"/>
              </a:ext>
            </a:extLst>
          </p:cNvPr>
          <p:cNvSpPr/>
          <p:nvPr/>
        </p:nvSpPr>
        <p:spPr>
          <a:xfrm flipH="1">
            <a:off x="7178100" y="2753902"/>
            <a:ext cx="208848" cy="208848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zh-CN" altLang="en-US" sz="11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!!椭圆 12">
            <a:extLst>
              <a:ext uri="{FF2B5EF4-FFF2-40B4-BE49-F238E27FC236}">
                <a16:creationId xmlns:a16="http://schemas.microsoft.com/office/drawing/2014/main" id="{E35B748E-7C6F-2AB9-4FE6-6F022F16673D}"/>
              </a:ext>
            </a:extLst>
          </p:cNvPr>
          <p:cNvSpPr/>
          <p:nvPr/>
        </p:nvSpPr>
        <p:spPr>
          <a:xfrm flipH="1">
            <a:off x="9224197" y="2622723"/>
            <a:ext cx="208848" cy="20884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zh-CN" altLang="en-US" sz="11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F33038-A06E-8E55-ABA6-38358B2117B6}"/>
              </a:ext>
            </a:extLst>
          </p:cNvPr>
          <p:cNvGrpSpPr/>
          <p:nvPr/>
        </p:nvGrpSpPr>
        <p:grpSpPr>
          <a:xfrm>
            <a:off x="11118700" y="693897"/>
            <a:ext cx="889025" cy="651321"/>
            <a:chOff x="11123905" y="723229"/>
            <a:chExt cx="889025" cy="651321"/>
          </a:xfrm>
        </p:grpSpPr>
        <p:pic>
          <p:nvPicPr>
            <p:cNvPr id="24" name="图形 23" descr="发送 轮廓">
              <a:extLst>
                <a:ext uri="{FF2B5EF4-FFF2-40B4-BE49-F238E27FC236}">
                  <a16:creationId xmlns:a16="http://schemas.microsoft.com/office/drawing/2014/main" id="{3C3D3060-B5CF-A174-3C48-9BE610021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49756">
              <a:off x="11123905" y="723229"/>
              <a:ext cx="651321" cy="651321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65D7A8C-52EE-0F99-8FDC-7C878DB9459A}"/>
                </a:ext>
              </a:extLst>
            </p:cNvPr>
            <p:cNvSpPr txBox="1"/>
            <p:nvPr/>
          </p:nvSpPr>
          <p:spPr>
            <a:xfrm>
              <a:off x="11803381" y="760663"/>
              <a:ext cx="209549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1200" b="1">
                  <a:solidFill>
                    <a:srgbClr val="664BF3"/>
                  </a:solidFill>
                </a:rPr>
                <a:t>AI</a:t>
              </a: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822F95B-5B74-4161-DBC0-DA3215480EC2}"/>
              </a:ext>
            </a:extLst>
          </p:cNvPr>
          <p:cNvSpPr/>
          <p:nvPr/>
        </p:nvSpPr>
        <p:spPr>
          <a:xfrm>
            <a:off x="472440" y="6369284"/>
            <a:ext cx="1310640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辅助设计页面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671E03F-FADC-173A-0365-C5A53D5E4CC1}"/>
              </a:ext>
            </a:extLst>
          </p:cNvPr>
          <p:cNvSpPr/>
          <p:nvPr/>
        </p:nvSpPr>
        <p:spPr>
          <a:xfrm>
            <a:off x="2414425" y="2021454"/>
            <a:ext cx="1682445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辅助编码、单元测试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A23F940-EBF9-8ED6-4444-CD149471DACD}"/>
              </a:ext>
            </a:extLst>
          </p:cNvPr>
          <p:cNvSpPr/>
          <p:nvPr/>
        </p:nvSpPr>
        <p:spPr>
          <a:xfrm>
            <a:off x="4646182" y="6189217"/>
            <a:ext cx="2346376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辅助编码、程序优化、</a:t>
            </a:r>
            <a:r>
              <a:rPr lang="en-US" altLang="zh-CN" sz="1100"/>
              <a:t>Bug</a:t>
            </a:r>
            <a:r>
              <a:rPr lang="zh-CN" altLang="en-US" sz="1100"/>
              <a:t>修复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F4646C9-632A-B9F8-1BD7-4153AD38B0C6}"/>
              </a:ext>
            </a:extLst>
          </p:cNvPr>
          <p:cNvSpPr/>
          <p:nvPr/>
        </p:nvSpPr>
        <p:spPr>
          <a:xfrm>
            <a:off x="8736056" y="4037281"/>
            <a:ext cx="1310640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辅助前端开发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E1E6F10-0D14-2ADA-6FFC-6D5527913338}"/>
              </a:ext>
            </a:extLst>
          </p:cNvPr>
          <p:cNvSpPr/>
          <p:nvPr/>
        </p:nvSpPr>
        <p:spPr>
          <a:xfrm>
            <a:off x="6731628" y="1069941"/>
            <a:ext cx="1310640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辅助解释代码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247FBE-6BDD-DAAD-E524-E36546ABA6BC}"/>
              </a:ext>
            </a:extLst>
          </p:cNvPr>
          <p:cNvSpPr/>
          <p:nvPr/>
        </p:nvSpPr>
        <p:spPr>
          <a:xfrm>
            <a:off x="10668373" y="2467911"/>
            <a:ext cx="1310640" cy="240383"/>
          </a:xfrm>
          <a:prstGeom prst="roundRect">
            <a:avLst/>
          </a:prstGeom>
          <a:solidFill>
            <a:srgbClr val="664B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/>
              <a:t>AI</a:t>
            </a:r>
            <a:r>
              <a:rPr lang="zh-CN" altLang="en-US" sz="1100"/>
              <a:t>编写部署脚本</a:t>
            </a:r>
          </a:p>
        </p:txBody>
      </p:sp>
    </p:spTree>
    <p:extLst>
      <p:ext uri="{BB962C8B-B14F-4D97-AF65-F5344CB8AC3E}">
        <p14:creationId xmlns:p14="http://schemas.microsoft.com/office/powerpoint/2010/main" val="102833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93 0.51945 L -0.84037 0.4875 C -0.83412 0.48148 -0.82787 0.47523 -0.82162 0.46968 C -0.8138 0.46204 -0.80651 0.45417 -0.79896 0.44769 L -0.7711 0.42477 L -0.74401 0.4037 L -0.70925 0.38889 L -0.68216 0.38889 L -0.65026 0.39931 L -0.62487 0.40648 L -0.58933 0.41898 L -0.553 0.4287 L -0.52214 0.43241 L -0.49479 0.41852 L -0.45938 0.39028 C -0.45143 0.37986 -0.44362 0.37037 -0.43581 0.36065 C -0.4293 0.35278 -0.42305 0.34421 -0.41654 0.33449 L -0.37058 0.27685 L -0.32292 0.23982 L -0.28438 0.23588 L -0.2392 0.23658 L -0.18529 0.2382 L -0.15143 0.225 L -0.12175 0.18727 C -0.11459 0.17361 -0.1086 0.15949 -0.10222 0.1463 C -0.09571 0.13519 -0.08946 0.12454 -0.08399 0.11343 C -0.07696 0.10185 -0.06914 0.08634 -0.06263 0.07384 C -0.05834 0.06574 -0.0599 0.06806 -0.0586 0.06574 C -0.05742 0.06435 -0.05716 0.06482 -0.05456 0.06204 C -0.04857 0.05671 -0.04935 0.05046 -0.0431 0.04583 C -0.03933 0.04468 -0.00365 0.00301 0.00078 0.00301 " pathEditMode="relative" rAng="0" ptsTypes="AAAAAAAAAAAAAAAAAAAAAAAAAA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97" y="-258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6" grpId="0" animBg="1"/>
      <p:bldP spid="27" grpId="0" animBg="1"/>
      <p:bldP spid="8" grpId="0" animBg="1"/>
      <p:bldP spid="13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557C87C-8923-9285-E250-9EBF5DA221C6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94178E5-9B4A-8627-7573-39C28B7C6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C7BB21A-B6C4-5F1C-4C09-1589A65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62E8712C-B087-052E-1755-97C03D52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83FB7041-651D-37FF-5E3A-EFAB2C85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90607263-1F21-29AE-7F0A-69507F12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!!椭圆 8">
            <a:extLst>
              <a:ext uri="{FF2B5EF4-FFF2-40B4-BE49-F238E27FC236}">
                <a16:creationId xmlns:a16="http://schemas.microsoft.com/office/drawing/2014/main" id="{0F6717A7-D642-DF27-B7DE-E87E9D0E763B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!!椭圆 12">
            <a:extLst>
              <a:ext uri="{FF2B5EF4-FFF2-40B4-BE49-F238E27FC236}">
                <a16:creationId xmlns:a16="http://schemas.microsoft.com/office/drawing/2014/main" id="{E0043FDD-3EEA-79E3-369A-B0C0FFA664F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!!椭圆 11">
            <a:extLst>
              <a:ext uri="{FF2B5EF4-FFF2-40B4-BE49-F238E27FC236}">
                <a16:creationId xmlns:a16="http://schemas.microsoft.com/office/drawing/2014/main" id="{366E0943-C3EE-336C-B033-9368322F62FA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!!椭圆 9">
            <a:extLst>
              <a:ext uri="{FF2B5EF4-FFF2-40B4-BE49-F238E27FC236}">
                <a16:creationId xmlns:a16="http://schemas.microsoft.com/office/drawing/2014/main" id="{99E54E02-6BB6-F06D-84A1-8B6E638DFE13}"/>
              </a:ext>
            </a:extLst>
          </p:cNvPr>
          <p:cNvSpPr/>
          <p:nvPr/>
        </p:nvSpPr>
        <p:spPr>
          <a:xfrm rot="18888730">
            <a:off x="3591536" y="4201185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6C3E169-251B-AC96-C50B-B91E0449F15E}"/>
              </a:ext>
            </a:extLst>
          </p:cNvPr>
          <p:cNvSpPr/>
          <p:nvPr/>
        </p:nvSpPr>
        <p:spPr>
          <a:xfrm rot="13500000" flipV="1">
            <a:off x="2709468" y="4024116"/>
            <a:ext cx="834605" cy="6078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BE3341F-C8C7-B8DA-806B-7F558EE51C28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22B75C3-51E5-54FC-A350-0179EC2AD3AB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2D4B16C-3303-4BD2-3944-CF734BB66C02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1A0307E-EF7E-AF82-DBC7-2EDB723366CD}"/>
              </a:ext>
            </a:extLst>
          </p:cNvPr>
          <p:cNvSpPr/>
          <p:nvPr/>
        </p:nvSpPr>
        <p:spPr>
          <a:xfrm>
            <a:off x="2866826" y="5114285"/>
            <a:ext cx="2549890" cy="13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项目驱动式教学</a:t>
            </a:r>
            <a:endParaRPr lang="en-US" altLang="zh-CN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以实战项目贯穿整套课程体系，项目含量占比达</a:t>
            </a:r>
            <a:r>
              <a:rPr lang="en-US" altLang="zh-CN" sz="120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，让你即学即用，实战中掌握</a:t>
            </a:r>
            <a:r>
              <a:rPr lang="en-US" altLang="zh-CN" sz="1200">
                <a:ea typeface="Open Sans Light" panose="020B0306030504020204" pitchFamily="34" charset="0"/>
                <a:cs typeface="Open Sans Light" panose="020B0306030504020204" pitchFamily="34" charset="0"/>
              </a:rPr>
              <a:t>web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开发核心技术。</a:t>
            </a:r>
            <a:endParaRPr lang="en-US" altLang="zh-CN" sz="120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600B91A8-FEAD-EC2F-AA52-441ABA66062A}"/>
              </a:ext>
            </a:extLst>
          </p:cNvPr>
          <p:cNvSpPr/>
          <p:nvPr/>
        </p:nvSpPr>
        <p:spPr>
          <a:xfrm>
            <a:off x="4666174" y="1056232"/>
            <a:ext cx="280493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打造全链路精英</a:t>
            </a:r>
            <a:endParaRPr lang="en-US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SpringBoot3+Vue3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最新技术栈实战开发，全方位覆盖项目开发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大环节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，从需求分析、设计、前后端开发、联调测试到最终部署全覆盖。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379CA8E-7D96-6827-E903-C16AC474835A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赋能高效开发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整个课程阶段，从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设计、编码、测试到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Bug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修复、程序优化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全面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拥抱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，培养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时代下的优秀开发人员。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D3EA291-79CF-42E6-8FFB-DF2E5BB77F3D}"/>
              </a:ext>
            </a:extLst>
          </p:cNvPr>
          <p:cNvSpPr/>
          <p:nvPr/>
        </p:nvSpPr>
        <p:spPr>
          <a:xfrm>
            <a:off x="6978974" y="4214082"/>
            <a:ext cx="241048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企业级开发规范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基于当前主流的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前后端分离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开发模式，从前期的需求分析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表结构设计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接口文档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30+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)-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测试联调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部署，全方面模拟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真实企业开发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4" name="图形 63" descr="女性英雄 纯色填充">
            <a:extLst>
              <a:ext uri="{FF2B5EF4-FFF2-40B4-BE49-F238E27FC236}">
                <a16:creationId xmlns:a16="http://schemas.microsoft.com/office/drawing/2014/main" id="{3B9DDF73-A944-23B0-F8AF-3A92DACA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791" y="2616847"/>
            <a:ext cx="579428" cy="579428"/>
          </a:xfrm>
          <a:prstGeom prst="rect">
            <a:avLst/>
          </a:prstGeom>
        </p:spPr>
      </p:pic>
      <p:pic>
        <p:nvPicPr>
          <p:cNvPr id="66" name="图形 65" descr="人工智能 纯色填充">
            <a:extLst>
              <a:ext uri="{FF2B5EF4-FFF2-40B4-BE49-F238E27FC236}">
                <a16:creationId xmlns:a16="http://schemas.microsoft.com/office/drawing/2014/main" id="{6BA50245-C745-8B61-AEB3-ADABCA70D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92683" y="3090435"/>
            <a:ext cx="670304" cy="67030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7F120F-B184-70AD-5351-21AABF18D5C8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03366620-712C-2359-F30A-DC2FE80C6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4E252E3D-3F0C-AFA5-CBB0-AA780B527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1B7EDFB6-F69F-5309-0461-525A65F1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8" name="图形 67" descr="方向盘 纯色填充">
            <a:extLst>
              <a:ext uri="{FF2B5EF4-FFF2-40B4-BE49-F238E27FC236}">
                <a16:creationId xmlns:a16="http://schemas.microsoft.com/office/drawing/2014/main" id="{BD6E25E2-3A3D-F5AA-4893-51ED0A8A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2840" y="4382489"/>
            <a:ext cx="622613" cy="6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6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6551C901-47F8-9AA1-D260-0268B1D9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6" t="3077" r="1327" b="3035"/>
          <a:stretch/>
        </p:blipFill>
        <p:spPr>
          <a:xfrm>
            <a:off x="1030868" y="1034395"/>
            <a:ext cx="3487804" cy="1967945"/>
          </a:xfrm>
          <a:prstGeom prst="roundRect">
            <a:avLst>
              <a:gd name="adj" fmla="val 4899"/>
            </a:avLst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DE4525-030B-FCE6-9A76-E9CEED3F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号外号外，黑马又出新课啦</a:t>
            </a:r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EE06009D-DC37-51DA-942B-64E179760442}"/>
              </a:ext>
            </a:extLst>
          </p:cNvPr>
          <p:cNvSpPr/>
          <p:nvPr/>
        </p:nvSpPr>
        <p:spPr>
          <a:xfrm>
            <a:off x="695139" y="4200585"/>
            <a:ext cx="1744127" cy="174412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/>
              <a:t>惯例</a:t>
            </a:r>
          </a:p>
        </p:txBody>
      </p:sp>
      <p:sp>
        <p:nvSpPr>
          <p:cNvPr id="40" name="!!椭圆 41">
            <a:extLst>
              <a:ext uri="{FF2B5EF4-FFF2-40B4-BE49-F238E27FC236}">
                <a16:creationId xmlns:a16="http://schemas.microsoft.com/office/drawing/2014/main" id="{40520E12-C147-D7C2-E16B-33969EF2459B}"/>
              </a:ext>
            </a:extLst>
          </p:cNvPr>
          <p:cNvSpPr/>
          <p:nvPr/>
        </p:nvSpPr>
        <p:spPr>
          <a:xfrm>
            <a:off x="3232159" y="4200584"/>
            <a:ext cx="1744127" cy="174412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/>
              <a:t>???</a:t>
            </a:r>
            <a:endParaRPr lang="zh-CN" altLang="en-US" sz="3200" b="1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6FA9FD7D-B2CF-685F-84EE-0D72F49E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95" y="1"/>
            <a:ext cx="6926305" cy="6857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" name="!!椭圆 3">
            <a:extLst>
              <a:ext uri="{FF2B5EF4-FFF2-40B4-BE49-F238E27FC236}">
                <a16:creationId xmlns:a16="http://schemas.microsoft.com/office/drawing/2014/main" id="{A598B2E2-4AA6-3B6D-8969-E59B891C1211}"/>
              </a:ext>
            </a:extLst>
          </p:cNvPr>
          <p:cNvSpPr/>
          <p:nvPr/>
        </p:nvSpPr>
        <p:spPr>
          <a:xfrm>
            <a:off x="3232159" y="4200584"/>
            <a:ext cx="1744127" cy="174412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/>
          </a:p>
        </p:txBody>
      </p:sp>
      <p:sp>
        <p:nvSpPr>
          <p:cNvPr id="4" name="!!文本框 3">
            <a:extLst>
              <a:ext uri="{FF2B5EF4-FFF2-40B4-BE49-F238E27FC236}">
                <a16:creationId xmlns:a16="http://schemas.microsoft.com/office/drawing/2014/main" id="{F542ABAE-8B30-F896-4C63-9DF0E0C352BC}"/>
              </a:ext>
            </a:extLst>
          </p:cNvPr>
          <p:cNvSpPr txBox="1"/>
          <p:nvPr/>
        </p:nvSpPr>
        <p:spPr>
          <a:xfrm>
            <a:off x="3722209" y="4749481"/>
            <a:ext cx="76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21478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allAtOnce" animBg="1"/>
      <p:bldP spid="40" grpId="0" uiExpand="1" build="allAtOnce" animBg="1"/>
      <p:bldP spid="40" grpId="1" build="allAtOnce" animBg="1"/>
      <p:bldP spid="6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557C87C-8923-9285-E250-9EBF5DA221C6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94178E5-9B4A-8627-7573-39C28B7C6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C7BB21A-B6C4-5F1C-4C09-1589A65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62E8712C-B087-052E-1755-97C03D52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83FB7041-651D-37FF-5E3A-EFAB2C85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90607263-1F21-29AE-7F0A-69507F12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!!椭圆 8">
            <a:extLst>
              <a:ext uri="{FF2B5EF4-FFF2-40B4-BE49-F238E27FC236}">
                <a16:creationId xmlns:a16="http://schemas.microsoft.com/office/drawing/2014/main" id="{0F6717A7-D642-DF27-B7DE-E87E9D0E763B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!!椭圆 12">
            <a:extLst>
              <a:ext uri="{FF2B5EF4-FFF2-40B4-BE49-F238E27FC236}">
                <a16:creationId xmlns:a16="http://schemas.microsoft.com/office/drawing/2014/main" id="{E0043FDD-3EEA-79E3-369A-B0C0FFA664F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!!椭圆 11">
            <a:extLst>
              <a:ext uri="{FF2B5EF4-FFF2-40B4-BE49-F238E27FC236}">
                <a16:creationId xmlns:a16="http://schemas.microsoft.com/office/drawing/2014/main" id="{366E0943-C3EE-336C-B033-9368322F62FA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!!椭圆 9">
            <a:extLst>
              <a:ext uri="{FF2B5EF4-FFF2-40B4-BE49-F238E27FC236}">
                <a16:creationId xmlns:a16="http://schemas.microsoft.com/office/drawing/2014/main" id="{99E54E02-6BB6-F06D-84A1-8B6E638DFE13}"/>
              </a:ext>
            </a:extLst>
          </p:cNvPr>
          <p:cNvSpPr/>
          <p:nvPr/>
        </p:nvSpPr>
        <p:spPr>
          <a:xfrm rot="18888730">
            <a:off x="3591536" y="4201185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6C3E169-251B-AC96-C50B-B91E0449F15E}"/>
              </a:ext>
            </a:extLst>
          </p:cNvPr>
          <p:cNvSpPr/>
          <p:nvPr/>
        </p:nvSpPr>
        <p:spPr>
          <a:xfrm rot="13500000" flipV="1">
            <a:off x="2709468" y="4024116"/>
            <a:ext cx="834605" cy="6078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BE3341F-C8C7-B8DA-806B-7F558EE51C28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22B75C3-51E5-54FC-A350-0179EC2AD3AB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2D4B16C-3303-4BD2-3944-CF734BB66C02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1A0307E-EF7E-AF82-DBC7-2EDB723366CD}"/>
              </a:ext>
            </a:extLst>
          </p:cNvPr>
          <p:cNvSpPr/>
          <p:nvPr/>
        </p:nvSpPr>
        <p:spPr>
          <a:xfrm>
            <a:off x="2866826" y="5114285"/>
            <a:ext cx="2549890" cy="13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项目驱动式教学</a:t>
            </a:r>
            <a:endParaRPr lang="en-US" altLang="zh-CN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以实战项目贯穿整套课程体系，项目含量占比达</a:t>
            </a:r>
            <a:r>
              <a:rPr lang="en-US" altLang="zh-CN" sz="120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，让你即学即用，实战中掌握</a:t>
            </a:r>
            <a:r>
              <a:rPr lang="en-US" altLang="zh-CN" sz="1200">
                <a:ea typeface="Open Sans Light" panose="020B0306030504020204" pitchFamily="34" charset="0"/>
                <a:cs typeface="Open Sans Light" panose="020B0306030504020204" pitchFamily="34" charset="0"/>
              </a:rPr>
              <a:t>web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开发核心技术。</a:t>
            </a:r>
            <a:endParaRPr lang="en-US" altLang="zh-CN" sz="120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600B91A8-FEAD-EC2F-AA52-441ABA66062A}"/>
              </a:ext>
            </a:extLst>
          </p:cNvPr>
          <p:cNvSpPr/>
          <p:nvPr/>
        </p:nvSpPr>
        <p:spPr>
          <a:xfrm>
            <a:off x="4666174" y="1056232"/>
            <a:ext cx="280493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打造全链路精英</a:t>
            </a:r>
            <a:endParaRPr lang="en-US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SpringBoot3+Vue3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最新技术栈实战开发，全方位覆盖项目开发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大环节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，从需求分析、设计、前后端开发、联调测试到最终部署全覆盖。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379CA8E-7D96-6827-E903-C16AC474835A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赋能高效开发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整个课程阶段，从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设计、编码、测试到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Bug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修复、程序优化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全面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拥抱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，培养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时代下的优秀开发人员。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D3EA291-79CF-42E6-8FFB-DF2E5BB77F3D}"/>
              </a:ext>
            </a:extLst>
          </p:cNvPr>
          <p:cNvSpPr/>
          <p:nvPr/>
        </p:nvSpPr>
        <p:spPr>
          <a:xfrm>
            <a:off x="6978974" y="4214082"/>
            <a:ext cx="241048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企业级开发规范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基于当前主流的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前后端分离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开发模式，从前期的需求分析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表结构设计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接口文档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30+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)-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测试联调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部署，全方面模拟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真实企业开发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4" name="图形 63" descr="女性英雄 纯色填充">
            <a:extLst>
              <a:ext uri="{FF2B5EF4-FFF2-40B4-BE49-F238E27FC236}">
                <a16:creationId xmlns:a16="http://schemas.microsoft.com/office/drawing/2014/main" id="{3B9DDF73-A944-23B0-F8AF-3A92DACA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791" y="2616847"/>
            <a:ext cx="579428" cy="579428"/>
          </a:xfrm>
          <a:prstGeom prst="rect">
            <a:avLst/>
          </a:prstGeom>
        </p:spPr>
      </p:pic>
      <p:pic>
        <p:nvPicPr>
          <p:cNvPr id="66" name="图形 65" descr="人工智能 纯色填充">
            <a:extLst>
              <a:ext uri="{FF2B5EF4-FFF2-40B4-BE49-F238E27FC236}">
                <a16:creationId xmlns:a16="http://schemas.microsoft.com/office/drawing/2014/main" id="{6BA50245-C745-8B61-AEB3-ADABCA70D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92683" y="3090435"/>
            <a:ext cx="670304" cy="67030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7F120F-B184-70AD-5351-21AABF18D5C8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03366620-712C-2359-F30A-DC2FE80C6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4E252E3D-3F0C-AFA5-CBB0-AA780B527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1B7EDFB6-F69F-5309-0461-525A65F1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8" name="图形 67" descr="方向盘 纯色填充">
            <a:extLst>
              <a:ext uri="{FF2B5EF4-FFF2-40B4-BE49-F238E27FC236}">
                <a16:creationId xmlns:a16="http://schemas.microsoft.com/office/drawing/2014/main" id="{BD6E25E2-3A3D-F5AA-4893-51ED0A8A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2840" y="4382489"/>
            <a:ext cx="622613" cy="6226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1376B6-620C-CC10-8F18-EEF0E392E3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E1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E2AC61-CA67-869F-DEE7-8970F886C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56" y="823777"/>
            <a:ext cx="9968244" cy="4438505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494D69-7D91-17E6-B887-8BB6DF2B4C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4726"/>
          <a:stretch/>
        </p:blipFill>
        <p:spPr>
          <a:xfrm>
            <a:off x="1025396" y="1271789"/>
            <a:ext cx="9725230" cy="4537340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89DFAA-4C8C-6C9C-2C16-7988D72A8A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339" y="1761708"/>
            <a:ext cx="9775652" cy="4324351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A72CC1-AA1A-4E5A-9A6D-3E37F1EEE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045" y="2264481"/>
            <a:ext cx="9436413" cy="4287436"/>
          </a:xfrm>
          <a:prstGeom prst="roundRect">
            <a:avLst>
              <a:gd name="adj" fmla="val 1519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5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557C87C-8923-9285-E250-9EBF5DA221C6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94178E5-9B4A-8627-7573-39C28B7C6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C7BB21A-B6C4-5F1C-4C09-1589A65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62E8712C-B087-052E-1755-97C03D52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83FB7041-651D-37FF-5E3A-EFAB2C85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90607263-1F21-29AE-7F0A-69507F12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!!椭圆 8">
            <a:extLst>
              <a:ext uri="{FF2B5EF4-FFF2-40B4-BE49-F238E27FC236}">
                <a16:creationId xmlns:a16="http://schemas.microsoft.com/office/drawing/2014/main" id="{0F6717A7-D642-DF27-B7DE-E87E9D0E763B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!!椭圆 12">
            <a:extLst>
              <a:ext uri="{FF2B5EF4-FFF2-40B4-BE49-F238E27FC236}">
                <a16:creationId xmlns:a16="http://schemas.microsoft.com/office/drawing/2014/main" id="{E0043FDD-3EEA-79E3-369A-B0C0FFA664F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!!椭圆 11">
            <a:extLst>
              <a:ext uri="{FF2B5EF4-FFF2-40B4-BE49-F238E27FC236}">
                <a16:creationId xmlns:a16="http://schemas.microsoft.com/office/drawing/2014/main" id="{366E0943-C3EE-336C-B033-9368322F62FA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!!椭圆 9">
            <a:extLst>
              <a:ext uri="{FF2B5EF4-FFF2-40B4-BE49-F238E27FC236}">
                <a16:creationId xmlns:a16="http://schemas.microsoft.com/office/drawing/2014/main" id="{99E54E02-6BB6-F06D-84A1-8B6E638DFE13}"/>
              </a:ext>
            </a:extLst>
          </p:cNvPr>
          <p:cNvSpPr/>
          <p:nvPr/>
        </p:nvSpPr>
        <p:spPr>
          <a:xfrm rot="18888730">
            <a:off x="3591536" y="4201185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6C3E169-251B-AC96-C50B-B91E0449F15E}"/>
              </a:ext>
            </a:extLst>
          </p:cNvPr>
          <p:cNvSpPr/>
          <p:nvPr/>
        </p:nvSpPr>
        <p:spPr>
          <a:xfrm rot="13500000" flipV="1">
            <a:off x="2709468" y="4024116"/>
            <a:ext cx="834605" cy="6078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BE3341F-C8C7-B8DA-806B-7F558EE51C28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22B75C3-51E5-54FC-A350-0179EC2AD3AB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2D4B16C-3303-4BD2-3944-CF734BB66C02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1A0307E-EF7E-AF82-DBC7-2EDB723366CD}"/>
              </a:ext>
            </a:extLst>
          </p:cNvPr>
          <p:cNvSpPr/>
          <p:nvPr/>
        </p:nvSpPr>
        <p:spPr>
          <a:xfrm>
            <a:off x="2866826" y="5114285"/>
            <a:ext cx="2549890" cy="13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项目驱动式教学</a:t>
            </a:r>
            <a:endParaRPr lang="en-US" altLang="zh-CN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以实战项目贯穿整套课程体系，项目含量占比达</a:t>
            </a:r>
            <a:r>
              <a:rPr lang="en-US" altLang="zh-CN" sz="120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，让你即学即用，实战中掌握</a:t>
            </a:r>
            <a:r>
              <a:rPr lang="en-US" altLang="zh-CN" sz="1200">
                <a:ea typeface="Open Sans Light" panose="020B0306030504020204" pitchFamily="34" charset="0"/>
                <a:cs typeface="Open Sans Light" panose="020B0306030504020204" pitchFamily="34" charset="0"/>
              </a:rPr>
              <a:t>web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开发核心技术。</a:t>
            </a:r>
            <a:endParaRPr lang="en-US" altLang="zh-CN" sz="120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600B91A8-FEAD-EC2F-AA52-441ABA66062A}"/>
              </a:ext>
            </a:extLst>
          </p:cNvPr>
          <p:cNvSpPr/>
          <p:nvPr/>
        </p:nvSpPr>
        <p:spPr>
          <a:xfrm>
            <a:off x="4666174" y="1056232"/>
            <a:ext cx="280493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打造全链路精英</a:t>
            </a:r>
            <a:endParaRPr lang="en-US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SpringBoot3+Vue3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最新技术栈实战开发，全方位覆盖项目开发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大环节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，从需求分析、设计、前后端开发、联调测试到最终部署全覆盖。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379CA8E-7D96-6827-E903-C16AC474835A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赋能高效开发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整个课程阶段，从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设计、编码、测试到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Bug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修复、程序优化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全面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拥抱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，培养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时代下的优秀开发人员。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D3EA291-79CF-42E6-8FFB-DF2E5BB77F3D}"/>
              </a:ext>
            </a:extLst>
          </p:cNvPr>
          <p:cNvSpPr/>
          <p:nvPr/>
        </p:nvSpPr>
        <p:spPr>
          <a:xfrm>
            <a:off x="6978974" y="4214082"/>
            <a:ext cx="241048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企业级开发规范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基于当前主流的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前后端分离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开发模式，从前期的需求分析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表结构设计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接口文档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30+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)-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测试联调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部署，全方面模拟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真实企业开发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4" name="图形 63" descr="女性英雄 纯色填充">
            <a:extLst>
              <a:ext uri="{FF2B5EF4-FFF2-40B4-BE49-F238E27FC236}">
                <a16:creationId xmlns:a16="http://schemas.microsoft.com/office/drawing/2014/main" id="{3B9DDF73-A944-23B0-F8AF-3A92DACA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791" y="2616847"/>
            <a:ext cx="579428" cy="579428"/>
          </a:xfrm>
          <a:prstGeom prst="rect">
            <a:avLst/>
          </a:prstGeom>
        </p:spPr>
      </p:pic>
      <p:pic>
        <p:nvPicPr>
          <p:cNvPr id="66" name="图形 65" descr="人工智能 纯色填充">
            <a:extLst>
              <a:ext uri="{FF2B5EF4-FFF2-40B4-BE49-F238E27FC236}">
                <a16:creationId xmlns:a16="http://schemas.microsoft.com/office/drawing/2014/main" id="{6BA50245-C745-8B61-AEB3-ADABCA70D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92683" y="3090435"/>
            <a:ext cx="670304" cy="67030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7F120F-B184-70AD-5351-21AABF18D5C8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03366620-712C-2359-F30A-DC2FE80C6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4E252E3D-3F0C-AFA5-CBB0-AA780B527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1B7EDFB6-F69F-5309-0461-525A65F1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8" name="图形 67" descr="方向盘 纯色填充">
            <a:extLst>
              <a:ext uri="{FF2B5EF4-FFF2-40B4-BE49-F238E27FC236}">
                <a16:creationId xmlns:a16="http://schemas.microsoft.com/office/drawing/2014/main" id="{BD6E25E2-3A3D-F5AA-4893-51ED0A8A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2840" y="4382489"/>
            <a:ext cx="622613" cy="6226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1376B6-620C-CC10-8F18-EEF0E392E3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E1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75D948-DF10-36F0-9C93-9BBB42F5D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87" y="1014316"/>
            <a:ext cx="5137834" cy="2787689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0CC32D-5D02-9B00-B37D-0F836D47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6441"/>
          <a:stretch/>
        </p:blipFill>
        <p:spPr>
          <a:xfrm>
            <a:off x="1139661" y="2150385"/>
            <a:ext cx="5422595" cy="3000482"/>
          </a:xfrm>
          <a:prstGeom prst="roundRect">
            <a:avLst>
              <a:gd name="adj" fmla="val 1519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167B62-2AA0-6474-9E15-80F2B9BC4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9963" y="4128201"/>
            <a:ext cx="5298060" cy="2551718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394B6A-277A-FB95-14BB-F1E0BCCFE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7453" y="1605684"/>
            <a:ext cx="8185092" cy="4198146"/>
          </a:xfrm>
          <a:prstGeom prst="roundRect">
            <a:avLst>
              <a:gd name="adj" fmla="val 1519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25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557C87C-8923-9285-E250-9EBF5DA221C6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94178E5-9B4A-8627-7573-39C28B7C6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C7BB21A-B6C4-5F1C-4C09-1589A65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62E8712C-B087-052E-1755-97C03D52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83FB7041-651D-37FF-5E3A-EFAB2C85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90607263-1F21-29AE-7F0A-69507F12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!!椭圆 8">
            <a:extLst>
              <a:ext uri="{FF2B5EF4-FFF2-40B4-BE49-F238E27FC236}">
                <a16:creationId xmlns:a16="http://schemas.microsoft.com/office/drawing/2014/main" id="{0F6717A7-D642-DF27-B7DE-E87E9D0E763B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!!椭圆 12">
            <a:extLst>
              <a:ext uri="{FF2B5EF4-FFF2-40B4-BE49-F238E27FC236}">
                <a16:creationId xmlns:a16="http://schemas.microsoft.com/office/drawing/2014/main" id="{E0043FDD-3EEA-79E3-369A-B0C0FFA664F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!!椭圆 11">
            <a:extLst>
              <a:ext uri="{FF2B5EF4-FFF2-40B4-BE49-F238E27FC236}">
                <a16:creationId xmlns:a16="http://schemas.microsoft.com/office/drawing/2014/main" id="{366E0943-C3EE-336C-B033-9368322F62FA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!!椭圆 9">
            <a:extLst>
              <a:ext uri="{FF2B5EF4-FFF2-40B4-BE49-F238E27FC236}">
                <a16:creationId xmlns:a16="http://schemas.microsoft.com/office/drawing/2014/main" id="{99E54E02-6BB6-F06D-84A1-8B6E638DFE13}"/>
              </a:ext>
            </a:extLst>
          </p:cNvPr>
          <p:cNvSpPr/>
          <p:nvPr/>
        </p:nvSpPr>
        <p:spPr>
          <a:xfrm rot="18888730">
            <a:off x="3591536" y="4201185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6C3E169-251B-AC96-C50B-B91E0449F15E}"/>
              </a:ext>
            </a:extLst>
          </p:cNvPr>
          <p:cNvSpPr/>
          <p:nvPr/>
        </p:nvSpPr>
        <p:spPr>
          <a:xfrm rot="13500000" flipV="1">
            <a:off x="2709468" y="4024116"/>
            <a:ext cx="834605" cy="6078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BE3341F-C8C7-B8DA-806B-7F558EE51C28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22B75C3-51E5-54FC-A350-0179EC2AD3AB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2D4B16C-3303-4BD2-3944-CF734BB66C02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1A0307E-EF7E-AF82-DBC7-2EDB723366CD}"/>
              </a:ext>
            </a:extLst>
          </p:cNvPr>
          <p:cNvSpPr/>
          <p:nvPr/>
        </p:nvSpPr>
        <p:spPr>
          <a:xfrm>
            <a:off x="2866826" y="5114285"/>
            <a:ext cx="2549890" cy="13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项目驱动式教学</a:t>
            </a:r>
            <a:endParaRPr lang="en-US" altLang="zh-CN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以实战项目贯穿整套课程体系，项目含量占比达</a:t>
            </a:r>
            <a:r>
              <a:rPr lang="en-US" altLang="zh-CN" sz="120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，让你即学即用，实战中掌握</a:t>
            </a:r>
            <a:r>
              <a:rPr lang="en-US" altLang="zh-CN" sz="1200">
                <a:ea typeface="Open Sans Light" panose="020B0306030504020204" pitchFamily="34" charset="0"/>
                <a:cs typeface="Open Sans Light" panose="020B0306030504020204" pitchFamily="34" charset="0"/>
              </a:rPr>
              <a:t>web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开发核心技术。</a:t>
            </a:r>
            <a:endParaRPr lang="en-US" altLang="zh-CN" sz="120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600B91A8-FEAD-EC2F-AA52-441ABA66062A}"/>
              </a:ext>
            </a:extLst>
          </p:cNvPr>
          <p:cNvSpPr/>
          <p:nvPr/>
        </p:nvSpPr>
        <p:spPr>
          <a:xfrm>
            <a:off x="4666174" y="1056232"/>
            <a:ext cx="280493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打造全链路精英</a:t>
            </a:r>
            <a:endParaRPr lang="en-US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SpringBoot3+Vue3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最新技术栈实战开发，全方位覆盖项目开发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大环节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，从需求分析、设计、前后端开发、联调测试到最终部署全覆盖。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379CA8E-7D96-6827-E903-C16AC474835A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赋能高效开发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整个课程阶段，从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设计、编码、测试到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Bug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修复、程序优化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全面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拥抱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，培养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时代下的优秀开发人员。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D3EA291-79CF-42E6-8FFB-DF2E5BB77F3D}"/>
              </a:ext>
            </a:extLst>
          </p:cNvPr>
          <p:cNvSpPr/>
          <p:nvPr/>
        </p:nvSpPr>
        <p:spPr>
          <a:xfrm>
            <a:off x="6978974" y="4214082"/>
            <a:ext cx="241048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企业级开发规范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基于当前主流的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前后端分离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开发模式，从前期的需求分析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表结构设计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接口文档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30+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)-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测试联调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部署，全方面模拟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真实企业开发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4" name="图形 63" descr="女性英雄 纯色填充">
            <a:extLst>
              <a:ext uri="{FF2B5EF4-FFF2-40B4-BE49-F238E27FC236}">
                <a16:creationId xmlns:a16="http://schemas.microsoft.com/office/drawing/2014/main" id="{3B9DDF73-A944-23B0-F8AF-3A92DACA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791" y="2616847"/>
            <a:ext cx="579428" cy="579428"/>
          </a:xfrm>
          <a:prstGeom prst="rect">
            <a:avLst/>
          </a:prstGeom>
        </p:spPr>
      </p:pic>
      <p:pic>
        <p:nvPicPr>
          <p:cNvPr id="66" name="图形 65" descr="人工智能 纯色填充">
            <a:extLst>
              <a:ext uri="{FF2B5EF4-FFF2-40B4-BE49-F238E27FC236}">
                <a16:creationId xmlns:a16="http://schemas.microsoft.com/office/drawing/2014/main" id="{6BA50245-C745-8B61-AEB3-ADABCA70D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92683" y="3090435"/>
            <a:ext cx="670304" cy="67030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7F120F-B184-70AD-5351-21AABF18D5C8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03366620-712C-2359-F30A-DC2FE80C6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4E252E3D-3F0C-AFA5-CBB0-AA780B527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1B7EDFB6-F69F-5309-0461-525A65F1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8" name="图形 67" descr="方向盘 纯色填充">
            <a:extLst>
              <a:ext uri="{FF2B5EF4-FFF2-40B4-BE49-F238E27FC236}">
                <a16:creationId xmlns:a16="http://schemas.microsoft.com/office/drawing/2014/main" id="{BD6E25E2-3A3D-F5AA-4893-51ED0A8A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2840" y="4382489"/>
            <a:ext cx="622613" cy="6226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1376B6-620C-CC10-8F18-EEF0E392E3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E1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D1A858-D5C7-E83B-3246-3350C2CA5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9" y="1160376"/>
            <a:ext cx="3637889" cy="1973848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9914FC-7035-387B-187E-8450569886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6441"/>
          <a:stretch/>
        </p:blipFill>
        <p:spPr>
          <a:xfrm>
            <a:off x="63401" y="3496641"/>
            <a:ext cx="3646368" cy="2017643"/>
          </a:xfrm>
          <a:prstGeom prst="roundRect">
            <a:avLst>
              <a:gd name="adj" fmla="val 1519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284F45-356D-6A0A-1A38-D67E34263C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72" y="431948"/>
            <a:ext cx="4410481" cy="61724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46730B-B327-C256-69FD-09058626A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2613" y="1192422"/>
            <a:ext cx="3820504" cy="1915257"/>
          </a:xfrm>
          <a:prstGeom prst="roundRect">
            <a:avLst>
              <a:gd name="adj" fmla="val 1519"/>
            </a:avLst>
          </a:prstGeom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A9E2A7-6413-CC78-338A-91384D92A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5920" y="3463263"/>
            <a:ext cx="3817197" cy="1915257"/>
          </a:xfrm>
          <a:prstGeom prst="roundRect">
            <a:avLst>
              <a:gd name="adj" fmla="val 1519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2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CC9D019B-7794-5EBB-9B35-FDF9CF58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课程特色</a:t>
            </a:r>
          </a:p>
        </p:txBody>
      </p:sp>
      <p:grpSp>
        <p:nvGrpSpPr>
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557C87C-8923-9285-E250-9EBF5DA221C6}"/>
              </a:ext>
            </a:extLst>
          </p:cNvPr>
          <p:cNvGrpSpPr/>
          <p:nvPr/>
        </p:nvGrpSpPr>
        <p:grpSpPr>
          <a:xfrm>
            <a:off x="9776173" y="1520081"/>
            <a:ext cx="710494" cy="710494"/>
            <a:chOff x="9614805" y="1575506"/>
            <a:chExt cx="1029944" cy="102994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94178E5-9B4A-8627-7573-39C28B7C6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9929" y="1575506"/>
              <a:ext cx="754820" cy="754820"/>
            </a:xfrm>
            <a:custGeom>
              <a:avLst/>
              <a:gdLst>
                <a:gd name="T0" fmla="*/ 44 w 63"/>
                <a:gd name="T1" fmla="*/ 7 h 63"/>
                <a:gd name="T2" fmla="*/ 26 w 63"/>
                <a:gd name="T3" fmla="*/ 18 h 63"/>
                <a:gd name="T4" fmla="*/ 2 w 63"/>
                <a:gd name="T5" fmla="*/ 41 h 63"/>
                <a:gd name="T6" fmla="*/ 2 w 63"/>
                <a:gd name="T7" fmla="*/ 49 h 63"/>
                <a:gd name="T8" fmla="*/ 14 w 63"/>
                <a:gd name="T9" fmla="*/ 61 h 63"/>
                <a:gd name="T10" fmla="*/ 22 w 63"/>
                <a:gd name="T11" fmla="*/ 61 h 63"/>
                <a:gd name="T12" fmla="*/ 45 w 63"/>
                <a:gd name="T13" fmla="*/ 37 h 63"/>
                <a:gd name="T14" fmla="*/ 56 w 63"/>
                <a:gd name="T15" fmla="*/ 19 h 63"/>
                <a:gd name="T16" fmla="*/ 63 w 63"/>
                <a:gd name="T17" fmla="*/ 0 h 63"/>
                <a:gd name="T18" fmla="*/ 44 w 63"/>
                <a:gd name="T19" fmla="*/ 7 h 63"/>
                <a:gd name="T20" fmla="*/ 43 w 63"/>
                <a:gd name="T21" fmla="*/ 31 h 63"/>
                <a:gd name="T22" fmla="*/ 32 w 63"/>
                <a:gd name="T23" fmla="*/ 31 h 63"/>
                <a:gd name="T24" fmla="*/ 32 w 63"/>
                <a:gd name="T25" fmla="*/ 20 h 63"/>
                <a:gd name="T26" fmla="*/ 43 w 63"/>
                <a:gd name="T27" fmla="*/ 20 h 63"/>
                <a:gd name="T28" fmla="*/ 43 w 63"/>
                <a:gd name="T2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44" y="7"/>
                  </a:moveTo>
                  <a:cubicBezTo>
                    <a:pt x="38" y="9"/>
                    <a:pt x="30" y="14"/>
                    <a:pt x="26" y="1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3"/>
                    <a:pt x="0" y="47"/>
                    <a:pt x="2" y="4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6" y="63"/>
                    <a:pt x="20" y="63"/>
                    <a:pt x="22" y="6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9" y="33"/>
                    <a:pt x="55" y="25"/>
                    <a:pt x="56" y="19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44" y="7"/>
                  </a:lnTo>
                  <a:close/>
                  <a:moveTo>
                    <a:pt x="43" y="31"/>
                  </a:moveTo>
                  <a:cubicBezTo>
                    <a:pt x="40" y="35"/>
                    <a:pt x="35" y="35"/>
                    <a:pt x="32" y="31"/>
                  </a:cubicBezTo>
                  <a:cubicBezTo>
                    <a:pt x="28" y="28"/>
                    <a:pt x="28" y="23"/>
                    <a:pt x="32" y="20"/>
                  </a:cubicBezTo>
                  <a:cubicBezTo>
                    <a:pt x="35" y="17"/>
                    <a:pt x="40" y="17"/>
                    <a:pt x="43" y="20"/>
                  </a:cubicBezTo>
                  <a:cubicBezTo>
                    <a:pt x="47" y="23"/>
                    <a:pt x="47" y="28"/>
                    <a:pt x="43" y="31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6C7BB21A-B6C4-5F1C-4C09-1589A65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4805" y="1871791"/>
              <a:ext cx="345664" cy="310394"/>
            </a:xfrm>
            <a:custGeom>
              <a:avLst/>
              <a:gdLst>
                <a:gd name="T0" fmla="*/ 10 w 29"/>
                <a:gd name="T1" fmla="*/ 24 h 26"/>
                <a:gd name="T2" fmla="*/ 29 w 29"/>
                <a:gd name="T3" fmla="*/ 5 h 26"/>
                <a:gd name="T4" fmla="*/ 14 w 29"/>
                <a:gd name="T5" fmla="*/ 5 h 26"/>
                <a:gd name="T6" fmla="*/ 2 w 29"/>
                <a:gd name="T7" fmla="*/ 16 h 26"/>
                <a:gd name="T8" fmla="*/ 2 w 29"/>
                <a:gd name="T9" fmla="*/ 24 h 26"/>
                <a:gd name="T10" fmla="*/ 10 w 29"/>
                <a:gd name="T1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6">
                  <a:moveTo>
                    <a:pt x="10" y="24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5" y="0"/>
                    <a:pt x="18" y="0"/>
                    <a:pt x="14" y="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8"/>
                    <a:pt x="0" y="22"/>
                    <a:pt x="2" y="24"/>
                  </a:cubicBezTo>
                  <a:cubicBezTo>
                    <a:pt x="4" y="26"/>
                    <a:pt x="8" y="26"/>
                    <a:pt x="10" y="24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62E8712C-B087-052E-1755-97C03D52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1017" y="2259786"/>
              <a:ext cx="317446" cy="345664"/>
            </a:xfrm>
            <a:custGeom>
              <a:avLst/>
              <a:gdLst>
                <a:gd name="T0" fmla="*/ 2 w 26"/>
                <a:gd name="T1" fmla="*/ 19 h 29"/>
                <a:gd name="T2" fmla="*/ 2 w 26"/>
                <a:gd name="T3" fmla="*/ 27 h 29"/>
                <a:gd name="T4" fmla="*/ 10 w 26"/>
                <a:gd name="T5" fmla="*/ 27 h 29"/>
                <a:gd name="T6" fmla="*/ 22 w 26"/>
                <a:gd name="T7" fmla="*/ 15 h 29"/>
                <a:gd name="T8" fmla="*/ 22 w 26"/>
                <a:gd name="T9" fmla="*/ 0 h 29"/>
                <a:gd name="T10" fmla="*/ 2 w 26"/>
                <a:gd name="T1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" y="19"/>
                  </a:moveTo>
                  <a:cubicBezTo>
                    <a:pt x="0" y="21"/>
                    <a:pt x="0" y="25"/>
                    <a:pt x="2" y="27"/>
                  </a:cubicBezTo>
                  <a:cubicBezTo>
                    <a:pt x="4" y="29"/>
                    <a:pt x="8" y="29"/>
                    <a:pt x="10" y="2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6" y="11"/>
                    <a:pt x="26" y="4"/>
                    <a:pt x="22" y="0"/>
                  </a:cubicBezTo>
                  <a:lnTo>
                    <a:pt x="2" y="19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83FB7041-651D-37FF-5E3A-EFAB2C854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929" y="2161024"/>
              <a:ext cx="169306" cy="169306"/>
            </a:xfrm>
            <a:custGeom>
              <a:avLst/>
              <a:gdLst>
                <a:gd name="T0" fmla="*/ 1 w 14"/>
                <a:gd name="T1" fmla="*/ 2 h 14"/>
                <a:gd name="T2" fmla="*/ 1 w 14"/>
                <a:gd name="T3" fmla="*/ 6 h 14"/>
                <a:gd name="T4" fmla="*/ 9 w 14"/>
                <a:gd name="T5" fmla="*/ 13 h 14"/>
                <a:gd name="T6" fmla="*/ 12 w 14"/>
                <a:gd name="T7" fmla="*/ 13 h 14"/>
                <a:gd name="T8" fmla="*/ 14 w 14"/>
                <a:gd name="T9" fmla="*/ 11 h 14"/>
                <a:gd name="T10" fmla="*/ 3 w 14"/>
                <a:gd name="T11" fmla="*/ 0 h 14"/>
                <a:gd name="T12" fmla="*/ 1 w 14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1" y="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90607263-1F21-29AE-7F0A-69507F122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079" y="2259786"/>
              <a:ext cx="338612" cy="331555"/>
            </a:xfrm>
            <a:custGeom>
              <a:avLst/>
              <a:gdLst>
                <a:gd name="T0" fmla="*/ 0 w 28"/>
                <a:gd name="T1" fmla="*/ 28 h 28"/>
                <a:gd name="T2" fmla="*/ 22 w 28"/>
                <a:gd name="T3" fmla="*/ 6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11" y="22"/>
                    <a:pt x="28" y="11"/>
                    <a:pt x="22" y="6"/>
                  </a:cubicBezTo>
                  <a:cubicBezTo>
                    <a:pt x="17" y="0"/>
                    <a:pt x="6" y="17"/>
                    <a:pt x="0" y="28"/>
                  </a:cubicBez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CC6F62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6" name="!!椭圆 8">
            <a:extLst>
              <a:ext uri="{FF2B5EF4-FFF2-40B4-BE49-F238E27FC236}">
                <a16:creationId xmlns:a16="http://schemas.microsoft.com/office/drawing/2014/main" id="{0F6717A7-D642-DF27-B7DE-E87E9D0E763B}"/>
              </a:ext>
            </a:extLst>
          </p:cNvPr>
          <p:cNvSpPr/>
          <p:nvPr/>
        </p:nvSpPr>
        <p:spPr>
          <a:xfrm>
            <a:off x="1758392" y="2959388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!!椭圆 12">
            <a:extLst>
              <a:ext uri="{FF2B5EF4-FFF2-40B4-BE49-F238E27FC236}">
                <a16:creationId xmlns:a16="http://schemas.microsoft.com/office/drawing/2014/main" id="{E0043FDD-3EEA-79E3-369A-B0C0FFA664FB}"/>
              </a:ext>
            </a:extLst>
          </p:cNvPr>
          <p:cNvSpPr/>
          <p:nvPr/>
        </p:nvSpPr>
        <p:spPr>
          <a:xfrm flipH="1">
            <a:off x="7603425" y="3290336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!!椭圆 11">
            <a:extLst>
              <a:ext uri="{FF2B5EF4-FFF2-40B4-BE49-F238E27FC236}">
                <a16:creationId xmlns:a16="http://schemas.microsoft.com/office/drawing/2014/main" id="{366E0943-C3EE-336C-B033-9368322F62FA}"/>
              </a:ext>
            </a:extLst>
          </p:cNvPr>
          <p:cNvSpPr/>
          <p:nvPr/>
        </p:nvSpPr>
        <p:spPr>
          <a:xfrm flipH="1">
            <a:off x="5608130" y="2414247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!!椭圆 9">
            <a:extLst>
              <a:ext uri="{FF2B5EF4-FFF2-40B4-BE49-F238E27FC236}">
                <a16:creationId xmlns:a16="http://schemas.microsoft.com/office/drawing/2014/main" id="{99E54E02-6BB6-F06D-84A1-8B6E638DFE13}"/>
              </a:ext>
            </a:extLst>
          </p:cNvPr>
          <p:cNvSpPr/>
          <p:nvPr/>
        </p:nvSpPr>
        <p:spPr>
          <a:xfrm rot="18888730">
            <a:off x="3591536" y="4201185"/>
            <a:ext cx="985223" cy="985223"/>
          </a:xfrm>
          <a:prstGeom prst="ellipse">
            <a:avLst/>
          </a:prstGeom>
          <a:gradFill>
            <a:gsLst>
              <a:gs pos="0">
                <a:srgbClr val="F0C76A"/>
              </a:gs>
              <a:gs pos="100000">
                <a:srgbClr val="AB7B4B"/>
              </a:gs>
            </a:gsLst>
            <a:lin ang="7800000" scaled="0"/>
          </a:gradFill>
          <a:ln>
            <a:noFill/>
          </a:ln>
          <a:effectLst>
            <a:outerShdw blurRad="1270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任意多边形 3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E6C3E169-251B-AC96-C50B-B91E0449F15E}"/>
              </a:ext>
            </a:extLst>
          </p:cNvPr>
          <p:cNvSpPr/>
          <p:nvPr/>
        </p:nvSpPr>
        <p:spPr>
          <a:xfrm rot="13500000" flipV="1">
            <a:off x="2709468" y="4024116"/>
            <a:ext cx="834605" cy="6078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3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BBE3341F-C8C7-B8DA-806B-7F558EE51C28}"/>
              </a:ext>
            </a:extLst>
          </p:cNvPr>
          <p:cNvSpPr/>
          <p:nvPr/>
        </p:nvSpPr>
        <p:spPr>
          <a:xfrm rot="8100000" flipV="1">
            <a:off x="4334614" y="3762700"/>
            <a:ext cx="1421567" cy="206464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22B75C3-51E5-54FC-A350-0179EC2AD3AB}"/>
              </a:ext>
            </a:extLst>
          </p:cNvPr>
          <p:cNvSpPr/>
          <p:nvPr/>
        </p:nvSpPr>
        <p:spPr>
          <a:xfrm rot="13500000" flipV="1">
            <a:off x="6590590" y="3283913"/>
            <a:ext cx="994874" cy="8863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4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2D4B16C-3303-4BD2-3944-CF734BB66C02}"/>
              </a:ext>
            </a:extLst>
          </p:cNvPr>
          <p:cNvSpPr/>
          <p:nvPr/>
        </p:nvSpPr>
        <p:spPr>
          <a:xfrm rot="7913339">
            <a:off x="8356402" y="2848199"/>
            <a:ext cx="1536809" cy="11744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F1A0307E-EF7E-AF82-DBC7-2EDB723366CD}"/>
              </a:ext>
            </a:extLst>
          </p:cNvPr>
          <p:cNvSpPr/>
          <p:nvPr/>
        </p:nvSpPr>
        <p:spPr>
          <a:xfrm>
            <a:off x="2866826" y="5114285"/>
            <a:ext cx="2549890" cy="13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项目驱动式教学</a:t>
            </a:r>
            <a:endParaRPr lang="en-US" altLang="zh-CN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以实战项目贯穿整套课程体系，项目含量占比达</a:t>
            </a:r>
            <a:r>
              <a:rPr lang="en-US" altLang="zh-CN" sz="120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，让你即学即用，实战中掌握</a:t>
            </a:r>
            <a:r>
              <a:rPr lang="en-US" altLang="zh-CN" sz="1200">
                <a:ea typeface="Open Sans Light" panose="020B0306030504020204" pitchFamily="34" charset="0"/>
                <a:cs typeface="Open Sans Light" panose="020B0306030504020204" pitchFamily="34" charset="0"/>
              </a:rPr>
              <a:t>web</a:t>
            </a:r>
            <a:r>
              <a:rPr lang="zh-CN" altLang="en-US" sz="1200">
                <a:ea typeface="Open Sans Light" panose="020B0306030504020204" pitchFamily="34" charset="0"/>
                <a:cs typeface="Open Sans Light" panose="020B0306030504020204" pitchFamily="34" charset="0"/>
              </a:rPr>
              <a:t>开发核心技术。</a:t>
            </a:r>
            <a:endParaRPr lang="en-US" altLang="zh-CN" sz="120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600B91A8-FEAD-EC2F-AA52-441ABA66062A}"/>
              </a:ext>
            </a:extLst>
          </p:cNvPr>
          <p:cNvSpPr/>
          <p:nvPr/>
        </p:nvSpPr>
        <p:spPr>
          <a:xfrm>
            <a:off x="4666174" y="1056232"/>
            <a:ext cx="280493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打造全链路精英</a:t>
            </a:r>
            <a:endParaRPr lang="en-US" sz="105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SpringBoot3+Vue3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最新技术栈实战开发，全方位覆盖项目开发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大环节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，从需求分析、设计、前后端开发、联调测试到最终部署全覆盖。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8379CA8E-7D96-6827-E903-C16AC474835A}"/>
              </a:ext>
            </a:extLst>
          </p:cNvPr>
          <p:cNvSpPr/>
          <p:nvPr/>
        </p:nvSpPr>
        <p:spPr>
          <a:xfrm>
            <a:off x="1256531" y="1606588"/>
            <a:ext cx="2410482" cy="1224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赋能高效开发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整个课程阶段，从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设计、编码、测试到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Bug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修复、程序优化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全面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拥抱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，培养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AI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时代下的优秀开发人员。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extLst>
              <a:ext uri="{FF2B5EF4-FFF2-40B4-BE49-F238E27FC236}">
                <a16:creationId xmlns:a16="http://schemas.microsoft.com/office/drawing/2014/main" id="{CD3EA291-79CF-42E6-8FFB-DF2E5BB77F3D}"/>
              </a:ext>
            </a:extLst>
          </p:cNvPr>
          <p:cNvSpPr/>
          <p:nvPr/>
        </p:nvSpPr>
        <p:spPr>
          <a:xfrm>
            <a:off x="6978974" y="4214082"/>
            <a:ext cx="2410482" cy="146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>
                <a:ea typeface="Open Sans Light" panose="020B0306030504020204" pitchFamily="34" charset="0"/>
                <a:cs typeface="Open Sans Light" panose="020B0306030504020204" pitchFamily="34" charset="0"/>
              </a:rPr>
              <a:t>企业级开发规范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基于当前主流的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前后端分离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开发模式，从前期的需求分析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表结构设计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接口文档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altLang="zh-CN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30+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)-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测试联调</a:t>
            </a:r>
            <a:r>
              <a:rPr lang="en-US" altLang="zh-CN" sz="1050"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部署，全方面模拟</a:t>
            </a:r>
            <a:r>
              <a:rPr lang="zh-CN" altLang="en-US" sz="1050" b="1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真实企业开发</a:t>
            </a:r>
            <a:r>
              <a:rPr lang="zh-CN" altLang="en-US" sz="1050">
                <a:ea typeface="Open Sans Light" panose="020B0306030504020204" pitchFamily="34" charset="0"/>
                <a:cs typeface="Open Sans Light" panose="020B0306030504020204" pitchFamily="34" charset="0"/>
              </a:rPr>
              <a:t>。</a:t>
            </a:r>
            <a:endParaRPr lang="en-US" sz="105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4" name="图形 63" descr="女性英雄 纯色填充">
            <a:extLst>
              <a:ext uri="{FF2B5EF4-FFF2-40B4-BE49-F238E27FC236}">
                <a16:creationId xmlns:a16="http://schemas.microsoft.com/office/drawing/2014/main" id="{3B9DDF73-A944-23B0-F8AF-3A92DACA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791" y="2616847"/>
            <a:ext cx="579428" cy="579428"/>
          </a:xfrm>
          <a:prstGeom prst="rect">
            <a:avLst/>
          </a:prstGeom>
        </p:spPr>
      </p:pic>
      <p:pic>
        <p:nvPicPr>
          <p:cNvPr id="66" name="图形 65" descr="人工智能 纯色填充">
            <a:extLst>
              <a:ext uri="{FF2B5EF4-FFF2-40B4-BE49-F238E27FC236}">
                <a16:creationId xmlns:a16="http://schemas.microsoft.com/office/drawing/2014/main" id="{6BA50245-C745-8B61-AEB3-ADABCA70D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892683" y="3090435"/>
            <a:ext cx="670304" cy="67030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47F120F-B184-70AD-5351-21AABF18D5C8}"/>
              </a:ext>
            </a:extLst>
          </p:cNvPr>
          <p:cNvGrpSpPr/>
          <p:nvPr/>
        </p:nvGrpSpPr>
        <p:grpSpPr>
          <a:xfrm>
            <a:off x="7868980" y="3555646"/>
            <a:ext cx="453154" cy="451518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38" name="Freeform 75">
              <a:extLst>
                <a:ext uri="{FF2B5EF4-FFF2-40B4-BE49-F238E27FC236}">
                  <a16:creationId xmlns:a16="http://schemas.microsoft.com/office/drawing/2014/main" id="{03366620-712C-2359-F30A-DC2FE80C6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76">
              <a:extLst>
                <a:ext uri="{FF2B5EF4-FFF2-40B4-BE49-F238E27FC236}">
                  <a16:creationId xmlns:a16="http://schemas.microsoft.com/office/drawing/2014/main" id="{4E252E3D-3F0C-AFA5-CBB0-AA780B527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77">
              <a:extLst>
                <a:ext uri="{FF2B5EF4-FFF2-40B4-BE49-F238E27FC236}">
                  <a16:creationId xmlns:a16="http://schemas.microsoft.com/office/drawing/2014/main" id="{1B7EDFB6-F69F-5309-0461-525A65F15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8" name="图形 67" descr="方向盘 纯色填充">
            <a:extLst>
              <a:ext uri="{FF2B5EF4-FFF2-40B4-BE49-F238E27FC236}">
                <a16:creationId xmlns:a16="http://schemas.microsoft.com/office/drawing/2014/main" id="{BD6E25E2-3A3D-F5AA-4893-51ED0A8A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2840" y="4382489"/>
            <a:ext cx="622613" cy="6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5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BE542C68-A8C1-912E-2D7F-1B8659E3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课程收获</a:t>
            </a:r>
          </a:p>
        </p:txBody>
      </p:sp>
      <p:sp>
        <p:nvSpPr>
          <p:cNvPr id="4" name="!!椭圆 8">
            <a:extLst>
              <a:ext uri="{FF2B5EF4-FFF2-40B4-BE49-F238E27FC236}">
                <a16:creationId xmlns:a16="http://schemas.microsoft.com/office/drawing/2014/main" id="{8B43D648-B971-FC52-CD71-EED53643C687}"/>
              </a:ext>
            </a:extLst>
          </p:cNvPr>
          <p:cNvSpPr/>
          <p:nvPr/>
        </p:nvSpPr>
        <p:spPr>
          <a:xfrm>
            <a:off x="1064409" y="2369177"/>
            <a:ext cx="1737843" cy="174323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数据库</a:t>
            </a:r>
            <a:endParaRPr lang="en-US" altLang="zh-CN" b="1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设计、应用能力</a:t>
            </a:r>
          </a:p>
        </p:txBody>
      </p:sp>
      <p:sp>
        <p:nvSpPr>
          <p:cNvPr id="5" name="!!椭圆 12">
            <a:extLst>
              <a:ext uri="{FF2B5EF4-FFF2-40B4-BE49-F238E27FC236}">
                <a16:creationId xmlns:a16="http://schemas.microsoft.com/office/drawing/2014/main" id="{1FED663F-57AC-478E-E652-F17C109143E0}"/>
              </a:ext>
            </a:extLst>
          </p:cNvPr>
          <p:cNvSpPr/>
          <p:nvPr/>
        </p:nvSpPr>
        <p:spPr>
          <a:xfrm flipH="1">
            <a:off x="9374733" y="2369177"/>
            <a:ext cx="1737843" cy="174323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前后端项目部署能力</a:t>
            </a:r>
          </a:p>
        </p:txBody>
      </p:sp>
      <p:sp>
        <p:nvSpPr>
          <p:cNvPr id="6" name="!!椭圆 11">
            <a:extLst>
              <a:ext uri="{FF2B5EF4-FFF2-40B4-BE49-F238E27FC236}">
                <a16:creationId xmlns:a16="http://schemas.microsoft.com/office/drawing/2014/main" id="{3BA8DF8E-DD70-0018-DC3F-093B4394BBA3}"/>
              </a:ext>
            </a:extLst>
          </p:cNvPr>
          <p:cNvSpPr/>
          <p:nvPr/>
        </p:nvSpPr>
        <p:spPr>
          <a:xfrm flipH="1">
            <a:off x="6604626" y="2369177"/>
            <a:ext cx="1737839" cy="174323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前端项目</a:t>
            </a:r>
            <a:endParaRPr lang="en-US" altLang="zh-CN" sz="1600" b="1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16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开发能力</a:t>
            </a:r>
          </a:p>
        </p:txBody>
      </p:sp>
      <p:sp>
        <p:nvSpPr>
          <p:cNvPr id="7" name="!!椭圆 9">
            <a:extLst>
              <a:ext uri="{FF2B5EF4-FFF2-40B4-BE49-F238E27FC236}">
                <a16:creationId xmlns:a16="http://schemas.microsoft.com/office/drawing/2014/main" id="{5B5E4C4F-6130-DEC4-73C2-0F4A4F7B27E9}"/>
              </a:ext>
            </a:extLst>
          </p:cNvPr>
          <p:cNvSpPr/>
          <p:nvPr/>
        </p:nvSpPr>
        <p:spPr>
          <a:xfrm>
            <a:off x="3834519" y="2369177"/>
            <a:ext cx="1737840" cy="1743231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服务端接口开发能力</a:t>
            </a:r>
          </a:p>
        </p:txBody>
      </p:sp>
    </p:spTree>
    <p:extLst>
      <p:ext uri="{BB962C8B-B14F-4D97-AF65-F5344CB8AC3E}">
        <p14:creationId xmlns:p14="http://schemas.microsoft.com/office/powerpoint/2010/main" val="200166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标题 1">
            <a:extLst>
              <a:ext uri="{FF2B5EF4-FFF2-40B4-BE49-F238E27FC236}">
                <a16:creationId xmlns:a16="http://schemas.microsoft.com/office/drawing/2014/main" id="{BE542C68-A8C1-912E-2D7F-1B8659E3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课程收获</a:t>
            </a:r>
          </a:p>
        </p:txBody>
      </p:sp>
      <p:sp>
        <p:nvSpPr>
          <p:cNvPr id="4" name="!!椭圆 8">
            <a:extLst>
              <a:ext uri="{FF2B5EF4-FFF2-40B4-BE49-F238E27FC236}">
                <a16:creationId xmlns:a16="http://schemas.microsoft.com/office/drawing/2014/main" id="{8B43D648-B971-FC52-CD71-EED53643C687}"/>
              </a:ext>
            </a:extLst>
          </p:cNvPr>
          <p:cNvSpPr/>
          <p:nvPr/>
        </p:nvSpPr>
        <p:spPr>
          <a:xfrm>
            <a:off x="1860735" y="3618155"/>
            <a:ext cx="1027177" cy="1030362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1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数据库</a:t>
            </a:r>
            <a:endParaRPr lang="en-US" altLang="zh-CN" sz="1100" b="1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110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设计、应用能力</a:t>
            </a:r>
          </a:p>
        </p:txBody>
      </p:sp>
      <p:sp>
        <p:nvSpPr>
          <p:cNvPr id="5" name="!!椭圆 12">
            <a:extLst>
              <a:ext uri="{FF2B5EF4-FFF2-40B4-BE49-F238E27FC236}">
                <a16:creationId xmlns:a16="http://schemas.microsoft.com/office/drawing/2014/main" id="{1FED663F-57AC-478E-E652-F17C109143E0}"/>
              </a:ext>
            </a:extLst>
          </p:cNvPr>
          <p:cNvSpPr/>
          <p:nvPr/>
        </p:nvSpPr>
        <p:spPr>
          <a:xfrm flipH="1">
            <a:off x="9020369" y="3618155"/>
            <a:ext cx="1027177" cy="1030362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前后端项目部署能力</a:t>
            </a:r>
          </a:p>
        </p:txBody>
      </p:sp>
      <p:sp>
        <p:nvSpPr>
          <p:cNvPr id="6" name="!!椭圆 11">
            <a:extLst>
              <a:ext uri="{FF2B5EF4-FFF2-40B4-BE49-F238E27FC236}">
                <a16:creationId xmlns:a16="http://schemas.microsoft.com/office/drawing/2014/main" id="{3BA8DF8E-DD70-0018-DC3F-093B4394BBA3}"/>
              </a:ext>
            </a:extLst>
          </p:cNvPr>
          <p:cNvSpPr/>
          <p:nvPr/>
        </p:nvSpPr>
        <p:spPr>
          <a:xfrm flipH="1">
            <a:off x="6633827" y="3618155"/>
            <a:ext cx="1027175" cy="1030362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前端项目</a:t>
            </a:r>
            <a:endParaRPr lang="en-US" altLang="zh-CN" sz="1050" b="1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105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开发能力</a:t>
            </a:r>
          </a:p>
        </p:txBody>
      </p:sp>
      <p:sp>
        <p:nvSpPr>
          <p:cNvPr id="7" name="!!椭圆 9">
            <a:extLst>
              <a:ext uri="{FF2B5EF4-FFF2-40B4-BE49-F238E27FC236}">
                <a16:creationId xmlns:a16="http://schemas.microsoft.com/office/drawing/2014/main" id="{5B5E4C4F-6130-DEC4-73C2-0F4A4F7B27E9}"/>
              </a:ext>
            </a:extLst>
          </p:cNvPr>
          <p:cNvSpPr/>
          <p:nvPr/>
        </p:nvSpPr>
        <p:spPr>
          <a:xfrm>
            <a:off x="4247283" y="3618155"/>
            <a:ext cx="1027176" cy="1030362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 b="1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服务端接口开发能力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1B4F4D-81DB-AAD2-3663-D9F218794E54}"/>
              </a:ext>
            </a:extLst>
          </p:cNvPr>
          <p:cNvSpPr txBox="1"/>
          <p:nvPr/>
        </p:nvSpPr>
        <p:spPr>
          <a:xfrm>
            <a:off x="2216573" y="1389723"/>
            <a:ext cx="7758854" cy="1850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>
                <a:solidFill>
                  <a:srgbClr val="C00000"/>
                </a:solidFill>
              </a:rPr>
              <a:t>基于</a:t>
            </a:r>
            <a:r>
              <a:rPr lang="en-US" altLang="zh-CN" sz="4000" b="1">
                <a:solidFill>
                  <a:srgbClr val="C00000"/>
                </a:solidFill>
              </a:rPr>
              <a:t>SpringBoot3+Vue3</a:t>
            </a:r>
          </a:p>
          <a:p>
            <a:pPr algn="ctr">
              <a:lnSpc>
                <a:spcPct val="150000"/>
              </a:lnSpc>
            </a:pPr>
            <a:r>
              <a:rPr lang="zh-CN" altLang="en-US" sz="4000" b="1">
                <a:solidFill>
                  <a:srgbClr val="C00000"/>
                </a:solidFill>
              </a:rPr>
              <a:t>设计、开发、部署单体项目的能力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D661952-EBE8-A493-1DDA-F620B608D03B}"/>
              </a:ext>
            </a:extLst>
          </p:cNvPr>
          <p:cNvSpPr/>
          <p:nvPr/>
        </p:nvSpPr>
        <p:spPr>
          <a:xfrm>
            <a:off x="5461000" y="5915392"/>
            <a:ext cx="1270000" cy="36933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毕业设计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5D8B396-D6FC-1E02-DE3E-507144B18540}"/>
              </a:ext>
            </a:extLst>
          </p:cNvPr>
          <p:cNvSpPr/>
          <p:nvPr/>
        </p:nvSpPr>
        <p:spPr>
          <a:xfrm>
            <a:off x="7750369" y="5915392"/>
            <a:ext cx="1270000" cy="36933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找实习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A7435ED-C9C3-C871-466F-8D509ACCDF3F}"/>
              </a:ext>
            </a:extLst>
          </p:cNvPr>
          <p:cNvSpPr/>
          <p:nvPr/>
        </p:nvSpPr>
        <p:spPr>
          <a:xfrm>
            <a:off x="3171631" y="5921202"/>
            <a:ext cx="1270000" cy="36933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开发项目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4009EF5-AAEB-0148-E16E-9E41F1B025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E1D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7A3FB-288A-61A2-2B56-9D863F72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65" y="963549"/>
            <a:ext cx="6660017" cy="3263056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0C3DE1-2756-B728-5F6C-32F7E793B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14" y="1729237"/>
            <a:ext cx="6294576" cy="3088413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D04B95-34DD-F35D-7071-5828EA17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324" y="2488808"/>
            <a:ext cx="6234876" cy="3088413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13E680-808D-1D9D-52CB-57703E33C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95" y="3520844"/>
            <a:ext cx="6294576" cy="3128654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7C3081A6-DFE3-C8E7-1A02-DAA84D0D1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b="3530"/>
          <a:stretch/>
        </p:blipFill>
        <p:spPr>
          <a:xfrm>
            <a:off x="8212024" y="958355"/>
            <a:ext cx="2894664" cy="5691143"/>
          </a:xfrm>
          <a:prstGeom prst="roundRect">
            <a:avLst>
              <a:gd name="adj" fmla="val 1918"/>
            </a:avLst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422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29AA7-359D-3F46-A3AC-B25BB0A4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答疑途径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CBB04F-A9F0-8135-AF7A-8EB82F7D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6" y="1081722"/>
            <a:ext cx="6997347" cy="1620837"/>
          </a:xfrm>
          <a:prstGeom prst="rect">
            <a:avLst/>
          </a:prstGeom>
          <a:ln w="6350"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4F948-6889-EA07-8D1B-5D6DE5F8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" y="2929265"/>
            <a:ext cx="6997348" cy="3588769"/>
          </a:xfrm>
          <a:prstGeom prst="rect">
            <a:avLst/>
          </a:prstGeom>
          <a:ln w="6350"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660429B1-79D7-8F75-3D72-7E1C926A7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34" y="2387453"/>
            <a:ext cx="1696414" cy="16964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C0CF2E-143F-FC95-F92C-6935D6BCA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48" y="3144924"/>
            <a:ext cx="1796379" cy="5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87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C6F3C5-71A2-A96C-E3EA-F4DD456C7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开发</a:t>
            </a:r>
            <a:r>
              <a:rPr lang="en-US" altLang="zh-CN"/>
              <a:t>(AI)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3EF233-C952-4750-7907-B6DBC2067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前端基础</a:t>
            </a:r>
          </a:p>
        </p:txBody>
      </p:sp>
    </p:spTree>
    <p:extLst>
      <p:ext uri="{BB962C8B-B14F-4D97-AF65-F5344CB8AC3E}">
        <p14:creationId xmlns:p14="http://schemas.microsoft.com/office/powerpoint/2010/main" val="51571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!!文本框 3">
            <a:extLst>
              <a:ext uri="{FF2B5EF4-FFF2-40B4-BE49-F238E27FC236}">
                <a16:creationId xmlns:a16="http://schemas.microsoft.com/office/drawing/2014/main" id="{75DE6628-A88A-9E2A-6C31-3178F53C85C6}"/>
              </a:ext>
            </a:extLst>
          </p:cNvPr>
          <p:cNvSpPr txBox="1"/>
          <p:nvPr/>
        </p:nvSpPr>
        <p:spPr>
          <a:xfrm>
            <a:off x="5193185" y="3500065"/>
            <a:ext cx="149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2060"/>
                </a:solidFill>
              </a:rPr>
              <a:t>Java+AI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2E61FD2-A944-8220-900C-63DA259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  <p:sp>
        <p:nvSpPr>
          <p:cNvPr id="289" name="文本框 26">
            <a:extLst>
              <a:ext uri="{FF2B5EF4-FFF2-40B4-BE49-F238E27FC236}">
                <a16:creationId xmlns:a16="http://schemas.microsoft.com/office/drawing/2014/main" id="{F345BF66-EC53-6F02-284C-21A3CD50FCE2}"/>
              </a:ext>
            </a:extLst>
          </p:cNvPr>
          <p:cNvSpPr txBox="1"/>
          <p:nvPr/>
        </p:nvSpPr>
        <p:spPr>
          <a:xfrm>
            <a:off x="1353670" y="1882246"/>
            <a:ext cx="2934766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编写代码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基础代码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辅助编写，效率高，写的多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0" name="文本框 27">
            <a:extLst>
              <a:ext uri="{FF2B5EF4-FFF2-40B4-BE49-F238E27FC236}">
                <a16:creationId xmlns:a16="http://schemas.microsoft.com/office/drawing/2014/main" id="{06284570-CBD4-23E9-C982-BAC4C522C2A3}"/>
              </a:ext>
            </a:extLst>
          </p:cNvPr>
          <p:cNvSpPr txBox="1"/>
          <p:nvPr/>
        </p:nvSpPr>
        <p:spPr>
          <a:xfrm>
            <a:off x="653039" y="4293097"/>
            <a:ext cx="3635397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问题解决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基于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解决复杂业务问题，优化程序，修复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Bug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3EAD6FAD-28CD-A522-848E-0FEF8EC803A7}"/>
              </a:ext>
            </a:extLst>
          </p:cNvPr>
          <p:cNvGrpSpPr/>
          <p:nvPr/>
        </p:nvGrpSpPr>
        <p:grpSpPr>
          <a:xfrm>
            <a:off x="4418488" y="2244570"/>
            <a:ext cx="1698306" cy="1572646"/>
            <a:chOff x="4687431" y="2244570"/>
            <a:chExt cx="1698306" cy="1572646"/>
          </a:xfrm>
        </p:grpSpPr>
        <p:sp>
          <p:nvSpPr>
            <p:cNvPr id="266" name="箭头4">
              <a:extLst>
                <a:ext uri="{FF2B5EF4-FFF2-40B4-BE49-F238E27FC236}">
                  <a16:creationId xmlns:a16="http://schemas.microsoft.com/office/drawing/2014/main" id="{E410F6BA-AA10-5395-9AF0-0B68EE2CE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87431" y="2244570"/>
              <a:ext cx="1698306" cy="157264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1" name="图形 300" descr="笔 纯色填充">
              <a:extLst>
                <a:ext uri="{FF2B5EF4-FFF2-40B4-BE49-F238E27FC236}">
                  <a16:creationId xmlns:a16="http://schemas.microsoft.com/office/drawing/2014/main" id="{97DA6D36-7EED-F973-C937-4366A541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1301">
              <a:off x="5267655" y="2580388"/>
              <a:ext cx="537857" cy="537857"/>
            </a:xfrm>
            <a:prstGeom prst="rect">
              <a:avLst/>
            </a:prstGeom>
          </p:spPr>
        </p:pic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AA0BC88C-4E05-23DA-4E92-F3AB6A8E6761}"/>
              </a:ext>
            </a:extLst>
          </p:cNvPr>
          <p:cNvGrpSpPr/>
          <p:nvPr/>
        </p:nvGrpSpPr>
        <p:grpSpPr>
          <a:xfrm>
            <a:off x="4423806" y="3664739"/>
            <a:ext cx="1538758" cy="1620516"/>
            <a:chOff x="4692749" y="3664739"/>
            <a:chExt cx="1538758" cy="1620516"/>
          </a:xfrm>
        </p:grpSpPr>
        <p:sp>
          <p:nvSpPr>
            <p:cNvPr id="267" name="箭头3">
              <a:extLst>
                <a:ext uri="{FF2B5EF4-FFF2-40B4-BE49-F238E27FC236}">
                  <a16:creationId xmlns:a16="http://schemas.microsoft.com/office/drawing/2014/main" id="{434F8217-646D-3958-F2AC-4048D5FA94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92749" y="3664739"/>
              <a:ext cx="1538758" cy="1620516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3" name="图形 302" descr="扳手 纯色填充">
              <a:extLst>
                <a:ext uri="{FF2B5EF4-FFF2-40B4-BE49-F238E27FC236}">
                  <a16:creationId xmlns:a16="http://schemas.microsoft.com/office/drawing/2014/main" id="{7AC0EAD8-CB52-E51A-31B0-E024FCEB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65766">
              <a:off x="5083957" y="4266200"/>
              <a:ext cx="452698" cy="452698"/>
            </a:xfrm>
            <a:prstGeom prst="rect">
              <a:avLst/>
            </a:prstGeom>
          </p:spPr>
        </p:pic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3E05BE7C-6B9E-6699-59BC-0CADDF56DB36}"/>
              </a:ext>
            </a:extLst>
          </p:cNvPr>
          <p:cNvGrpSpPr/>
          <p:nvPr/>
        </p:nvGrpSpPr>
        <p:grpSpPr>
          <a:xfrm>
            <a:off x="5964335" y="2242796"/>
            <a:ext cx="1496212" cy="1723351"/>
            <a:chOff x="6233278" y="2242796"/>
            <a:chExt cx="1496212" cy="1723351"/>
          </a:xfrm>
        </p:grpSpPr>
        <p:sp>
          <p:nvSpPr>
            <p:cNvPr id="265" name="箭头1">
              <a:extLst>
                <a:ext uri="{FF2B5EF4-FFF2-40B4-BE49-F238E27FC236}">
                  <a16:creationId xmlns:a16="http://schemas.microsoft.com/office/drawing/2014/main" id="{0DB0A8CB-332A-A5FE-0C54-7B5844203F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33278" y="2242796"/>
              <a:ext cx="1496212" cy="172335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C657205F-2D9E-B928-E6F9-38F40451DE1F}"/>
                </a:ext>
              </a:extLst>
            </p:cNvPr>
            <p:cNvGrpSpPr/>
            <p:nvPr/>
          </p:nvGrpSpPr>
          <p:grpSpPr>
            <a:xfrm>
              <a:off x="6905154" y="2856787"/>
              <a:ext cx="486245" cy="393339"/>
              <a:chOff x="6905155" y="2856787"/>
              <a:chExt cx="432292" cy="349695"/>
            </a:xfrm>
          </p:grpSpPr>
          <p:sp>
            <p:nvSpPr>
              <p:cNvPr id="304" name="Freeform 90">
                <a:extLst>
                  <a:ext uri="{FF2B5EF4-FFF2-40B4-BE49-F238E27FC236}">
                    <a16:creationId xmlns:a16="http://schemas.microsoft.com/office/drawing/2014/main" id="{212A6685-39F2-B0F0-04DC-B392467B0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5155" y="3082499"/>
                <a:ext cx="432292" cy="12398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5" name="Freeform 92">
                <a:extLst>
                  <a:ext uri="{FF2B5EF4-FFF2-40B4-BE49-F238E27FC236}">
                    <a16:creationId xmlns:a16="http://schemas.microsoft.com/office/drawing/2014/main" id="{0DCED45A-0532-C450-2F2A-8BD0ED310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905" y="2856787"/>
                <a:ext cx="298790" cy="212996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D1C1D290-3AB7-7FA8-BD19-17C9963BDA5D}"/>
              </a:ext>
            </a:extLst>
          </p:cNvPr>
          <p:cNvGrpSpPr/>
          <p:nvPr/>
        </p:nvGrpSpPr>
        <p:grpSpPr>
          <a:xfrm>
            <a:off x="5813652" y="3817216"/>
            <a:ext cx="1645124" cy="1464493"/>
            <a:chOff x="6082595" y="3817216"/>
            <a:chExt cx="1645124" cy="1464493"/>
          </a:xfrm>
        </p:grpSpPr>
        <p:sp>
          <p:nvSpPr>
            <p:cNvPr id="268" name="箭头2">
              <a:extLst>
                <a:ext uri="{FF2B5EF4-FFF2-40B4-BE49-F238E27FC236}">
                  <a16:creationId xmlns:a16="http://schemas.microsoft.com/office/drawing/2014/main" id="{C10B288A-0DDE-4270-DF81-9A2C4273BA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82595" y="3817216"/>
              <a:ext cx="1645124" cy="146449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9" name="图形 308" descr="插画家 纯色填充">
              <a:extLst>
                <a:ext uri="{FF2B5EF4-FFF2-40B4-BE49-F238E27FC236}">
                  <a16:creationId xmlns:a16="http://schemas.microsoft.com/office/drawing/2014/main" id="{C9113D99-14AB-0A6F-DBB3-B3AFC29F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8579" y="4370234"/>
              <a:ext cx="457200" cy="457200"/>
            </a:xfrm>
            <a:prstGeom prst="rect">
              <a:avLst/>
            </a:prstGeom>
          </p:spPr>
        </p:pic>
      </p:grpSp>
      <p:sp>
        <p:nvSpPr>
          <p:cNvPr id="315" name="矩形 314">
            <a:extLst>
              <a:ext uri="{FF2B5EF4-FFF2-40B4-BE49-F238E27FC236}">
                <a16:creationId xmlns:a16="http://schemas.microsoft.com/office/drawing/2014/main" id="{338FAF9F-B6F7-B5EC-37F6-E5CE9C6E45B3}"/>
              </a:ext>
            </a:extLst>
          </p:cNvPr>
          <p:cNvSpPr/>
          <p:nvPr/>
        </p:nvSpPr>
        <p:spPr>
          <a:xfrm>
            <a:off x="4957482" y="0"/>
            <a:ext cx="7234518" cy="6858000"/>
          </a:xfrm>
          <a:prstGeom prst="rect">
            <a:avLst/>
          </a:prstGeom>
          <a:solidFill>
            <a:srgbClr val="1B1E1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9" name="图片 318" descr="图形用户界面, 应用程序&#10;&#10;描述已自动生成">
            <a:extLst>
              <a:ext uri="{FF2B5EF4-FFF2-40B4-BE49-F238E27FC236}">
                <a16:creationId xmlns:a16="http://schemas.microsoft.com/office/drawing/2014/main" id="{B5125308-13FD-78C5-F397-CABDFCAF8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63" y="309225"/>
            <a:ext cx="7116184" cy="6293224"/>
          </a:xfrm>
          <a:prstGeom prst="rect">
            <a:avLst/>
          </a:prstGeom>
        </p:spPr>
      </p:pic>
      <p:pic>
        <p:nvPicPr>
          <p:cNvPr id="321" name="图片 320" descr="图形用户界面, 文本&#10;&#10;描述已自动生成">
            <a:extLst>
              <a:ext uri="{FF2B5EF4-FFF2-40B4-BE49-F238E27FC236}">
                <a16:creationId xmlns:a16="http://schemas.microsoft.com/office/drawing/2014/main" id="{282FB8C5-BC1C-A056-F5C1-811F03B28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77" y="940487"/>
            <a:ext cx="7159261" cy="49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0" grpId="0"/>
      <p:bldP spid="315" grpId="0" animBg="1"/>
      <p:bldP spid="315" grpId="1" animBg="1"/>
      <p:bldP spid="315" grpId="2" animBg="1"/>
      <p:bldP spid="315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2E61FD2-A944-8220-900C-63DA259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  <p:sp>
        <p:nvSpPr>
          <p:cNvPr id="287" name="文本框 24">
            <a:extLst>
              <a:ext uri="{FF2B5EF4-FFF2-40B4-BE49-F238E27FC236}">
                <a16:creationId xmlns:a16="http://schemas.microsoft.com/office/drawing/2014/main" id="{AF29CC64-8F4F-D37A-E064-D40851A8415F}"/>
              </a:ext>
            </a:extLst>
          </p:cNvPr>
          <p:cNvSpPr txBox="1"/>
          <p:nvPr/>
        </p:nvSpPr>
        <p:spPr>
          <a:xfrm>
            <a:off x="7857601" y="1882246"/>
            <a:ext cx="3354319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新技术学习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根据具体的需要结合着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，快速上手新技术。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8" name="文本框 25">
            <a:extLst>
              <a:ext uri="{FF2B5EF4-FFF2-40B4-BE49-F238E27FC236}">
                <a16:creationId xmlns:a16="http://schemas.microsoft.com/office/drawing/2014/main" id="{E2A1278F-670B-DF89-F0E7-4A0BEDA72335}"/>
              </a:ext>
            </a:extLst>
          </p:cNvPr>
          <p:cNvSpPr txBox="1"/>
          <p:nvPr/>
        </p:nvSpPr>
        <p:spPr>
          <a:xfrm>
            <a:off x="7857602" y="4293097"/>
            <a:ext cx="3354319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分析设计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基于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设计数据库及业务方案，简单快捷。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9" name="文本框 26">
            <a:extLst>
              <a:ext uri="{FF2B5EF4-FFF2-40B4-BE49-F238E27FC236}">
                <a16:creationId xmlns:a16="http://schemas.microsoft.com/office/drawing/2014/main" id="{F345BF66-EC53-6F02-284C-21A3CD50FCE2}"/>
              </a:ext>
            </a:extLst>
          </p:cNvPr>
          <p:cNvSpPr txBox="1"/>
          <p:nvPr/>
        </p:nvSpPr>
        <p:spPr>
          <a:xfrm>
            <a:off x="1353670" y="1882246"/>
            <a:ext cx="2934766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编写代码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基础代码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辅助编写，效率高，写的多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0" name="文本框 27">
            <a:extLst>
              <a:ext uri="{FF2B5EF4-FFF2-40B4-BE49-F238E27FC236}">
                <a16:creationId xmlns:a16="http://schemas.microsoft.com/office/drawing/2014/main" id="{06284570-CBD4-23E9-C982-BAC4C522C2A3}"/>
              </a:ext>
            </a:extLst>
          </p:cNvPr>
          <p:cNvSpPr txBox="1"/>
          <p:nvPr/>
        </p:nvSpPr>
        <p:spPr>
          <a:xfrm>
            <a:off x="653039" y="4293097"/>
            <a:ext cx="3635397" cy="69248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100" b="1">
                <a:solidFill>
                  <a:schemeClr val="tx1">
                    <a:lumMod val="50000"/>
                  </a:schemeClr>
                </a:solidFill>
                <a:latin typeface="+mn-ea"/>
              </a:rPr>
              <a:t>问题解决</a:t>
            </a:r>
            <a:endParaRPr lang="zh-CN" altLang="en-US" sz="2100" b="1" dirty="0">
              <a:solidFill>
                <a:schemeClr val="tx1">
                  <a:lumMod val="50000"/>
                </a:schemeClr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基于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AI</a:t>
            </a:r>
            <a:r>
              <a:rPr lang="zh-CN" altLang="en-US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解决复杂业务问题，优化程序，修复</a:t>
            </a:r>
            <a:r>
              <a:rPr lang="en-US" altLang="zh-CN" sz="1300">
                <a:solidFill>
                  <a:schemeClr val="tx1">
                    <a:lumMod val="50000"/>
                  </a:schemeClr>
                </a:solidFill>
                <a:latin typeface="+mn-ea"/>
              </a:rPr>
              <a:t>Bug</a:t>
            </a:r>
            <a:endParaRPr lang="zh-CN" altLang="en-US" sz="1300" dirty="0">
              <a:solidFill>
                <a:schemeClr val="tx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2" name="!!文本框 3">
            <a:extLst>
              <a:ext uri="{FF2B5EF4-FFF2-40B4-BE49-F238E27FC236}">
                <a16:creationId xmlns:a16="http://schemas.microsoft.com/office/drawing/2014/main" id="{C7994057-4EBB-6F49-5E59-6B7C4313157A}"/>
              </a:ext>
            </a:extLst>
          </p:cNvPr>
          <p:cNvSpPr txBox="1"/>
          <p:nvPr/>
        </p:nvSpPr>
        <p:spPr>
          <a:xfrm>
            <a:off x="5193185" y="3500065"/>
            <a:ext cx="149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2060"/>
                </a:solidFill>
              </a:rPr>
              <a:t>Java+AI</a:t>
            </a:r>
          </a:p>
        </p:txBody>
      </p: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3EAD6FAD-28CD-A522-848E-0FEF8EC803A7}"/>
              </a:ext>
            </a:extLst>
          </p:cNvPr>
          <p:cNvGrpSpPr/>
          <p:nvPr/>
        </p:nvGrpSpPr>
        <p:grpSpPr>
          <a:xfrm>
            <a:off x="4418488" y="2244570"/>
            <a:ext cx="1698306" cy="1572646"/>
            <a:chOff x="4687431" y="2244570"/>
            <a:chExt cx="1698306" cy="1572646"/>
          </a:xfrm>
        </p:grpSpPr>
        <p:sp>
          <p:nvSpPr>
            <p:cNvPr id="266" name="箭头4">
              <a:extLst>
                <a:ext uri="{FF2B5EF4-FFF2-40B4-BE49-F238E27FC236}">
                  <a16:creationId xmlns:a16="http://schemas.microsoft.com/office/drawing/2014/main" id="{E410F6BA-AA10-5395-9AF0-0B68EE2CE7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87431" y="2244570"/>
              <a:ext cx="1698306" cy="157264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1" name="图形 300" descr="笔 纯色填充">
              <a:extLst>
                <a:ext uri="{FF2B5EF4-FFF2-40B4-BE49-F238E27FC236}">
                  <a16:creationId xmlns:a16="http://schemas.microsoft.com/office/drawing/2014/main" id="{97DA6D36-7EED-F973-C937-4366A541A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101301">
              <a:off x="5267655" y="2580388"/>
              <a:ext cx="537857" cy="537857"/>
            </a:xfrm>
            <a:prstGeom prst="rect">
              <a:avLst/>
            </a:prstGeom>
          </p:spPr>
        </p:pic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AA0BC88C-4E05-23DA-4E92-F3AB6A8E6761}"/>
              </a:ext>
            </a:extLst>
          </p:cNvPr>
          <p:cNvGrpSpPr/>
          <p:nvPr/>
        </p:nvGrpSpPr>
        <p:grpSpPr>
          <a:xfrm>
            <a:off x="4423806" y="3664739"/>
            <a:ext cx="1538758" cy="1620516"/>
            <a:chOff x="4692749" y="3664739"/>
            <a:chExt cx="1538758" cy="1620516"/>
          </a:xfrm>
        </p:grpSpPr>
        <p:sp>
          <p:nvSpPr>
            <p:cNvPr id="267" name="箭头3">
              <a:extLst>
                <a:ext uri="{FF2B5EF4-FFF2-40B4-BE49-F238E27FC236}">
                  <a16:creationId xmlns:a16="http://schemas.microsoft.com/office/drawing/2014/main" id="{434F8217-646D-3958-F2AC-4048D5FA94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92749" y="3664739"/>
              <a:ext cx="1538758" cy="1620516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3" name="图形 302" descr="扳手 纯色填充">
              <a:extLst>
                <a:ext uri="{FF2B5EF4-FFF2-40B4-BE49-F238E27FC236}">
                  <a16:creationId xmlns:a16="http://schemas.microsoft.com/office/drawing/2014/main" id="{7AC0EAD8-CB52-E51A-31B0-E024FCEB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65766">
              <a:off x="5083957" y="4266200"/>
              <a:ext cx="452698" cy="452698"/>
            </a:xfrm>
            <a:prstGeom prst="rect">
              <a:avLst/>
            </a:prstGeom>
          </p:spPr>
        </p:pic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3E05BE7C-6B9E-6699-59BC-0CADDF56DB36}"/>
              </a:ext>
            </a:extLst>
          </p:cNvPr>
          <p:cNvGrpSpPr/>
          <p:nvPr/>
        </p:nvGrpSpPr>
        <p:grpSpPr>
          <a:xfrm>
            <a:off x="5964335" y="2242796"/>
            <a:ext cx="1496212" cy="1723351"/>
            <a:chOff x="6233278" y="2242796"/>
            <a:chExt cx="1496212" cy="1723351"/>
          </a:xfrm>
        </p:grpSpPr>
        <p:sp>
          <p:nvSpPr>
            <p:cNvPr id="265" name="箭头1">
              <a:extLst>
                <a:ext uri="{FF2B5EF4-FFF2-40B4-BE49-F238E27FC236}">
                  <a16:creationId xmlns:a16="http://schemas.microsoft.com/office/drawing/2014/main" id="{0DB0A8CB-332A-A5FE-0C54-7B5844203F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33278" y="2242796"/>
              <a:ext cx="1496212" cy="172335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C657205F-2D9E-B928-E6F9-38F40451DE1F}"/>
                </a:ext>
              </a:extLst>
            </p:cNvPr>
            <p:cNvGrpSpPr/>
            <p:nvPr/>
          </p:nvGrpSpPr>
          <p:grpSpPr>
            <a:xfrm>
              <a:off x="6905154" y="2856787"/>
              <a:ext cx="486245" cy="393339"/>
              <a:chOff x="6905155" y="2856787"/>
              <a:chExt cx="432292" cy="349695"/>
            </a:xfrm>
          </p:grpSpPr>
          <p:sp>
            <p:nvSpPr>
              <p:cNvPr id="304" name="Freeform 90">
                <a:extLst>
                  <a:ext uri="{FF2B5EF4-FFF2-40B4-BE49-F238E27FC236}">
                    <a16:creationId xmlns:a16="http://schemas.microsoft.com/office/drawing/2014/main" id="{212A6685-39F2-B0F0-04DC-B392467B0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5155" y="3082499"/>
                <a:ext cx="432292" cy="123983"/>
              </a:xfrm>
              <a:custGeom>
                <a:avLst/>
                <a:gdLst>
                  <a:gd name="T0" fmla="*/ 272 w 273"/>
                  <a:gd name="T1" fmla="*/ 66 h 79"/>
                  <a:gd name="T2" fmla="*/ 272 w 273"/>
                  <a:gd name="T3" fmla="*/ 66 h 79"/>
                  <a:gd name="T4" fmla="*/ 266 w 273"/>
                  <a:gd name="T5" fmla="*/ 55 h 79"/>
                  <a:gd name="T6" fmla="*/ 255 w 273"/>
                  <a:gd name="T7" fmla="*/ 36 h 79"/>
                  <a:gd name="T8" fmla="*/ 233 w 273"/>
                  <a:gd name="T9" fmla="*/ 2 h 79"/>
                  <a:gd name="T10" fmla="*/ 233 w 273"/>
                  <a:gd name="T11" fmla="*/ 2 h 79"/>
                  <a:gd name="T12" fmla="*/ 232 w 273"/>
                  <a:gd name="T13" fmla="*/ 0 h 79"/>
                  <a:gd name="T14" fmla="*/ 231 w 273"/>
                  <a:gd name="T15" fmla="*/ 0 h 79"/>
                  <a:gd name="T16" fmla="*/ 44 w 273"/>
                  <a:gd name="T17" fmla="*/ 0 h 79"/>
                  <a:gd name="T18" fmla="*/ 44 w 273"/>
                  <a:gd name="T19" fmla="*/ 0 h 79"/>
                  <a:gd name="T20" fmla="*/ 41 w 273"/>
                  <a:gd name="T21" fmla="*/ 0 h 79"/>
                  <a:gd name="T22" fmla="*/ 39 w 273"/>
                  <a:gd name="T23" fmla="*/ 2 h 79"/>
                  <a:gd name="T24" fmla="*/ 39 w 273"/>
                  <a:gd name="T25" fmla="*/ 2 h 79"/>
                  <a:gd name="T26" fmla="*/ 18 w 273"/>
                  <a:gd name="T27" fmla="*/ 36 h 79"/>
                  <a:gd name="T28" fmla="*/ 7 w 273"/>
                  <a:gd name="T29" fmla="*/ 55 h 79"/>
                  <a:gd name="T30" fmla="*/ 1 w 273"/>
                  <a:gd name="T31" fmla="*/ 66 h 79"/>
                  <a:gd name="T32" fmla="*/ 1 w 273"/>
                  <a:gd name="T33" fmla="*/ 66 h 79"/>
                  <a:gd name="T34" fmla="*/ 0 w 273"/>
                  <a:gd name="T35" fmla="*/ 71 h 79"/>
                  <a:gd name="T36" fmla="*/ 1 w 273"/>
                  <a:gd name="T37" fmla="*/ 74 h 79"/>
                  <a:gd name="T38" fmla="*/ 1 w 273"/>
                  <a:gd name="T39" fmla="*/ 74 h 79"/>
                  <a:gd name="T40" fmla="*/ 4 w 273"/>
                  <a:gd name="T41" fmla="*/ 77 h 79"/>
                  <a:gd name="T42" fmla="*/ 8 w 273"/>
                  <a:gd name="T43" fmla="*/ 78 h 79"/>
                  <a:gd name="T44" fmla="*/ 19 w 273"/>
                  <a:gd name="T45" fmla="*/ 79 h 79"/>
                  <a:gd name="T46" fmla="*/ 255 w 273"/>
                  <a:gd name="T47" fmla="*/ 79 h 79"/>
                  <a:gd name="T48" fmla="*/ 255 w 273"/>
                  <a:gd name="T49" fmla="*/ 79 h 79"/>
                  <a:gd name="T50" fmla="*/ 266 w 273"/>
                  <a:gd name="T51" fmla="*/ 78 h 79"/>
                  <a:gd name="T52" fmla="*/ 269 w 273"/>
                  <a:gd name="T53" fmla="*/ 77 h 79"/>
                  <a:gd name="T54" fmla="*/ 272 w 273"/>
                  <a:gd name="T55" fmla="*/ 74 h 79"/>
                  <a:gd name="T56" fmla="*/ 272 w 273"/>
                  <a:gd name="T57" fmla="*/ 74 h 79"/>
                  <a:gd name="T58" fmla="*/ 273 w 273"/>
                  <a:gd name="T59" fmla="*/ 71 h 79"/>
                  <a:gd name="T60" fmla="*/ 272 w 273"/>
                  <a:gd name="T61" fmla="*/ 66 h 79"/>
                  <a:gd name="T62" fmla="*/ 272 w 273"/>
                  <a:gd name="T63" fmla="*/ 66 h 79"/>
                  <a:gd name="T64" fmla="*/ 266 w 273"/>
                  <a:gd name="T65" fmla="*/ 70 h 79"/>
                  <a:gd name="T66" fmla="*/ 266 w 273"/>
                  <a:gd name="T67" fmla="*/ 70 h 79"/>
                  <a:gd name="T68" fmla="*/ 263 w 273"/>
                  <a:gd name="T69" fmla="*/ 71 h 79"/>
                  <a:gd name="T70" fmla="*/ 255 w 273"/>
                  <a:gd name="T71" fmla="*/ 71 h 79"/>
                  <a:gd name="T72" fmla="*/ 19 w 273"/>
                  <a:gd name="T73" fmla="*/ 71 h 79"/>
                  <a:gd name="T74" fmla="*/ 19 w 273"/>
                  <a:gd name="T75" fmla="*/ 71 h 79"/>
                  <a:gd name="T76" fmla="*/ 9 w 273"/>
                  <a:gd name="T77" fmla="*/ 71 h 79"/>
                  <a:gd name="T78" fmla="*/ 8 w 273"/>
                  <a:gd name="T79" fmla="*/ 70 h 79"/>
                  <a:gd name="T80" fmla="*/ 8 w 273"/>
                  <a:gd name="T81" fmla="*/ 70 h 79"/>
                  <a:gd name="T82" fmla="*/ 8 w 273"/>
                  <a:gd name="T83" fmla="*/ 68 h 79"/>
                  <a:gd name="T84" fmla="*/ 8 w 273"/>
                  <a:gd name="T85" fmla="*/ 68 h 79"/>
                  <a:gd name="T86" fmla="*/ 8 w 273"/>
                  <a:gd name="T87" fmla="*/ 68 h 79"/>
                  <a:gd name="T88" fmla="*/ 8 w 273"/>
                  <a:gd name="T89" fmla="*/ 68 h 79"/>
                  <a:gd name="T90" fmla="*/ 15 w 273"/>
                  <a:gd name="T91" fmla="*/ 53 h 79"/>
                  <a:gd name="T92" fmla="*/ 31 w 273"/>
                  <a:gd name="T93" fmla="*/ 29 h 79"/>
                  <a:gd name="T94" fmla="*/ 241 w 273"/>
                  <a:gd name="T95" fmla="*/ 29 h 79"/>
                  <a:gd name="T96" fmla="*/ 241 w 273"/>
                  <a:gd name="T97" fmla="*/ 29 h 79"/>
                  <a:gd name="T98" fmla="*/ 258 w 273"/>
                  <a:gd name="T99" fmla="*/ 53 h 79"/>
                  <a:gd name="T100" fmla="*/ 265 w 273"/>
                  <a:gd name="T101" fmla="*/ 68 h 79"/>
                  <a:gd name="T102" fmla="*/ 265 w 273"/>
                  <a:gd name="T103" fmla="*/ 68 h 79"/>
                  <a:gd name="T104" fmla="*/ 265 w 273"/>
                  <a:gd name="T105" fmla="*/ 68 h 79"/>
                  <a:gd name="T106" fmla="*/ 265 w 273"/>
                  <a:gd name="T107" fmla="*/ 68 h 79"/>
                  <a:gd name="T108" fmla="*/ 266 w 273"/>
                  <a:gd name="T109" fmla="*/ 70 h 79"/>
                  <a:gd name="T110" fmla="*/ 266 w 273"/>
                  <a:gd name="T111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3" h="79">
                    <a:moveTo>
                      <a:pt x="272" y="66"/>
                    </a:moveTo>
                    <a:lnTo>
                      <a:pt x="272" y="66"/>
                    </a:lnTo>
                    <a:lnTo>
                      <a:pt x="266" y="55"/>
                    </a:lnTo>
                    <a:lnTo>
                      <a:pt x="255" y="36"/>
                    </a:lnTo>
                    <a:lnTo>
                      <a:pt x="233" y="2"/>
                    </a:lnTo>
                    <a:lnTo>
                      <a:pt x="233" y="2"/>
                    </a:lnTo>
                    <a:lnTo>
                      <a:pt x="232" y="0"/>
                    </a:lnTo>
                    <a:lnTo>
                      <a:pt x="23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2"/>
                    </a:lnTo>
                    <a:lnTo>
                      <a:pt x="18" y="36"/>
                    </a:lnTo>
                    <a:lnTo>
                      <a:pt x="7" y="5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71"/>
                    </a:lnTo>
                    <a:lnTo>
                      <a:pt x="1" y="74"/>
                    </a:lnTo>
                    <a:lnTo>
                      <a:pt x="1" y="74"/>
                    </a:lnTo>
                    <a:lnTo>
                      <a:pt x="4" y="77"/>
                    </a:lnTo>
                    <a:lnTo>
                      <a:pt x="8" y="78"/>
                    </a:lnTo>
                    <a:lnTo>
                      <a:pt x="19" y="79"/>
                    </a:lnTo>
                    <a:lnTo>
                      <a:pt x="255" y="79"/>
                    </a:lnTo>
                    <a:lnTo>
                      <a:pt x="255" y="79"/>
                    </a:lnTo>
                    <a:lnTo>
                      <a:pt x="266" y="78"/>
                    </a:lnTo>
                    <a:lnTo>
                      <a:pt x="269" y="77"/>
                    </a:lnTo>
                    <a:lnTo>
                      <a:pt x="272" y="74"/>
                    </a:lnTo>
                    <a:lnTo>
                      <a:pt x="272" y="74"/>
                    </a:lnTo>
                    <a:lnTo>
                      <a:pt x="273" y="71"/>
                    </a:lnTo>
                    <a:lnTo>
                      <a:pt x="272" y="66"/>
                    </a:lnTo>
                    <a:lnTo>
                      <a:pt x="272" y="66"/>
                    </a:lnTo>
                    <a:close/>
                    <a:moveTo>
                      <a:pt x="266" y="70"/>
                    </a:moveTo>
                    <a:lnTo>
                      <a:pt x="266" y="70"/>
                    </a:lnTo>
                    <a:lnTo>
                      <a:pt x="263" y="71"/>
                    </a:lnTo>
                    <a:lnTo>
                      <a:pt x="255" y="71"/>
                    </a:lnTo>
                    <a:lnTo>
                      <a:pt x="19" y="71"/>
                    </a:lnTo>
                    <a:lnTo>
                      <a:pt x="19" y="71"/>
                    </a:lnTo>
                    <a:lnTo>
                      <a:pt x="9" y="71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8" y="68"/>
                    </a:lnTo>
                    <a:lnTo>
                      <a:pt x="15" y="53"/>
                    </a:lnTo>
                    <a:lnTo>
                      <a:pt x="31" y="29"/>
                    </a:lnTo>
                    <a:lnTo>
                      <a:pt x="241" y="29"/>
                    </a:lnTo>
                    <a:lnTo>
                      <a:pt x="241" y="29"/>
                    </a:lnTo>
                    <a:lnTo>
                      <a:pt x="258" y="53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5" y="68"/>
                    </a:lnTo>
                    <a:lnTo>
                      <a:pt x="266" y="70"/>
                    </a:lnTo>
                    <a:lnTo>
                      <a:pt x="266" y="7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5" name="Freeform 92">
                <a:extLst>
                  <a:ext uri="{FF2B5EF4-FFF2-40B4-BE49-F238E27FC236}">
                    <a16:creationId xmlns:a16="http://schemas.microsoft.com/office/drawing/2014/main" id="{0DCED45A-0532-C450-2F2A-8BD0ED310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905" y="2856787"/>
                <a:ext cx="298790" cy="212996"/>
              </a:xfrm>
              <a:custGeom>
                <a:avLst/>
                <a:gdLst>
                  <a:gd name="T0" fmla="*/ 176 w 189"/>
                  <a:gd name="T1" fmla="*/ 132 h 132"/>
                  <a:gd name="T2" fmla="*/ 189 w 189"/>
                  <a:gd name="T3" fmla="*/ 132 h 132"/>
                  <a:gd name="T4" fmla="*/ 189 w 189"/>
                  <a:gd name="T5" fmla="*/ 118 h 132"/>
                  <a:gd name="T6" fmla="*/ 189 w 189"/>
                  <a:gd name="T7" fmla="*/ 118 h 132"/>
                  <a:gd name="T8" fmla="*/ 189 w 189"/>
                  <a:gd name="T9" fmla="*/ 12 h 132"/>
                  <a:gd name="T10" fmla="*/ 189 w 189"/>
                  <a:gd name="T11" fmla="*/ 12 h 132"/>
                  <a:gd name="T12" fmla="*/ 189 w 189"/>
                  <a:gd name="T13" fmla="*/ 8 h 132"/>
                  <a:gd name="T14" fmla="*/ 186 w 189"/>
                  <a:gd name="T15" fmla="*/ 2 h 132"/>
                  <a:gd name="T16" fmla="*/ 180 w 189"/>
                  <a:gd name="T17" fmla="*/ 0 h 132"/>
                  <a:gd name="T18" fmla="*/ 176 w 189"/>
                  <a:gd name="T19" fmla="*/ 0 h 132"/>
                  <a:gd name="T20" fmla="*/ 12 w 189"/>
                  <a:gd name="T21" fmla="*/ 0 h 132"/>
                  <a:gd name="T22" fmla="*/ 12 w 189"/>
                  <a:gd name="T23" fmla="*/ 0 h 132"/>
                  <a:gd name="T24" fmla="*/ 8 w 189"/>
                  <a:gd name="T25" fmla="*/ 0 h 132"/>
                  <a:gd name="T26" fmla="*/ 3 w 189"/>
                  <a:gd name="T27" fmla="*/ 2 h 132"/>
                  <a:gd name="T28" fmla="*/ 0 w 189"/>
                  <a:gd name="T29" fmla="*/ 8 h 132"/>
                  <a:gd name="T30" fmla="*/ 0 w 189"/>
                  <a:gd name="T31" fmla="*/ 12 h 132"/>
                  <a:gd name="T32" fmla="*/ 0 w 189"/>
                  <a:gd name="T33" fmla="*/ 118 h 132"/>
                  <a:gd name="T34" fmla="*/ 0 w 189"/>
                  <a:gd name="T35" fmla="*/ 118 h 132"/>
                  <a:gd name="T36" fmla="*/ 0 w 189"/>
                  <a:gd name="T37" fmla="*/ 118 h 132"/>
                  <a:gd name="T38" fmla="*/ 0 w 189"/>
                  <a:gd name="T39" fmla="*/ 132 h 132"/>
                  <a:gd name="T40" fmla="*/ 12 w 189"/>
                  <a:gd name="T41" fmla="*/ 132 h 132"/>
                  <a:gd name="T42" fmla="*/ 176 w 189"/>
                  <a:gd name="T43" fmla="*/ 132 h 132"/>
                  <a:gd name="T44" fmla="*/ 10 w 189"/>
                  <a:gd name="T45" fmla="*/ 8 h 132"/>
                  <a:gd name="T46" fmla="*/ 179 w 189"/>
                  <a:gd name="T47" fmla="*/ 8 h 132"/>
                  <a:gd name="T48" fmla="*/ 179 w 189"/>
                  <a:gd name="T49" fmla="*/ 118 h 132"/>
                  <a:gd name="T50" fmla="*/ 10 w 189"/>
                  <a:gd name="T51" fmla="*/ 118 h 132"/>
                  <a:gd name="T52" fmla="*/ 10 w 189"/>
                  <a:gd name="T53" fmla="*/ 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9" h="132">
                    <a:moveTo>
                      <a:pt x="176" y="132"/>
                    </a:moveTo>
                    <a:lnTo>
                      <a:pt x="189" y="132"/>
                    </a:lnTo>
                    <a:lnTo>
                      <a:pt x="189" y="118"/>
                    </a:lnTo>
                    <a:lnTo>
                      <a:pt x="189" y="118"/>
                    </a:lnTo>
                    <a:lnTo>
                      <a:pt x="189" y="12"/>
                    </a:lnTo>
                    <a:lnTo>
                      <a:pt x="189" y="12"/>
                    </a:lnTo>
                    <a:lnTo>
                      <a:pt x="189" y="8"/>
                    </a:lnTo>
                    <a:lnTo>
                      <a:pt x="186" y="2"/>
                    </a:lnTo>
                    <a:lnTo>
                      <a:pt x="180" y="0"/>
                    </a:lnTo>
                    <a:lnTo>
                      <a:pt x="17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12" y="132"/>
                    </a:lnTo>
                    <a:lnTo>
                      <a:pt x="176" y="132"/>
                    </a:lnTo>
                    <a:close/>
                    <a:moveTo>
                      <a:pt x="10" y="8"/>
                    </a:moveTo>
                    <a:lnTo>
                      <a:pt x="179" y="8"/>
                    </a:lnTo>
                    <a:lnTo>
                      <a:pt x="179" y="118"/>
                    </a:lnTo>
                    <a:lnTo>
                      <a:pt x="10" y="118"/>
                    </a:lnTo>
                    <a:lnTo>
                      <a:pt x="10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D1C1D290-3AB7-7FA8-BD19-17C9963BDA5D}"/>
              </a:ext>
            </a:extLst>
          </p:cNvPr>
          <p:cNvGrpSpPr/>
          <p:nvPr/>
        </p:nvGrpSpPr>
        <p:grpSpPr>
          <a:xfrm>
            <a:off x="5813652" y="3817216"/>
            <a:ext cx="1645124" cy="1464493"/>
            <a:chOff x="6082595" y="3817216"/>
            <a:chExt cx="1645124" cy="1464493"/>
          </a:xfrm>
        </p:grpSpPr>
        <p:sp>
          <p:nvSpPr>
            <p:cNvPr id="268" name="箭头2">
              <a:extLst>
                <a:ext uri="{FF2B5EF4-FFF2-40B4-BE49-F238E27FC236}">
                  <a16:creationId xmlns:a16="http://schemas.microsoft.com/office/drawing/2014/main" id="{C10B288A-0DDE-4270-DF81-9A2C4273BA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82595" y="3817216"/>
              <a:ext cx="1645124" cy="1464493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gradFill>
              <a:gsLst>
                <a:gs pos="0">
                  <a:srgbClr val="F0C76A"/>
                </a:gs>
                <a:gs pos="100000">
                  <a:srgbClr val="AB7B4B"/>
                </a:gs>
              </a:gsLst>
              <a:lin ang="7800000" scaled="0"/>
            </a:gradFill>
            <a:ln>
              <a:noFill/>
            </a:ln>
            <a:effectLst>
              <a:outerShdw blurRad="127000" dist="254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09" name="图形 308" descr="插画家 纯色填充">
              <a:extLst>
                <a:ext uri="{FF2B5EF4-FFF2-40B4-BE49-F238E27FC236}">
                  <a16:creationId xmlns:a16="http://schemas.microsoft.com/office/drawing/2014/main" id="{C9113D99-14AB-0A6F-DBB3-B3AFC29F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8579" y="4370234"/>
              <a:ext cx="457200" cy="457200"/>
            </a:xfrm>
            <a:prstGeom prst="rect">
              <a:avLst/>
            </a:prstGeom>
          </p:spPr>
        </p:pic>
      </p:grpSp>
      <p:sp>
        <p:nvSpPr>
          <p:cNvPr id="315" name="矩形 314">
            <a:extLst>
              <a:ext uri="{FF2B5EF4-FFF2-40B4-BE49-F238E27FC236}">
                <a16:creationId xmlns:a16="http://schemas.microsoft.com/office/drawing/2014/main" id="{338FAF9F-B6F7-B5EC-37F6-E5CE9C6E45B3}"/>
              </a:ext>
            </a:extLst>
          </p:cNvPr>
          <p:cNvSpPr/>
          <p:nvPr/>
        </p:nvSpPr>
        <p:spPr>
          <a:xfrm>
            <a:off x="0" y="0"/>
            <a:ext cx="7575177" cy="6858000"/>
          </a:xfrm>
          <a:prstGeom prst="rect">
            <a:avLst/>
          </a:prstGeom>
          <a:solidFill>
            <a:srgbClr val="1B1E1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9D08D09D-B492-F9A0-52BF-0ED1F442F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" y="1056038"/>
            <a:ext cx="7505030" cy="52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8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/>
      <p:bldP spid="315" grpId="4" animBg="1"/>
      <p:bldP spid="315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40F108-1811-7154-D530-A3F315F7AA51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!!直接连接符 9">
            <a:extLst>
              <a:ext uri="{FF2B5EF4-FFF2-40B4-BE49-F238E27FC236}">
                <a16:creationId xmlns:a16="http://schemas.microsoft.com/office/drawing/2014/main" id="{107A589A-B9FA-7058-9405-DB29AF83693E}"/>
              </a:ext>
            </a:extLst>
          </p:cNvPr>
          <p:cNvCxnSpPr>
            <a:cxnSpLocks/>
          </p:cNvCxnSpPr>
          <p:nvPr/>
        </p:nvCxnSpPr>
        <p:spPr>
          <a:xfrm>
            <a:off x="898589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34">
            <a:extLst>
              <a:ext uri="{FF2B5EF4-FFF2-40B4-BE49-F238E27FC236}">
                <a16:creationId xmlns:a16="http://schemas.microsoft.com/office/drawing/2014/main" id="{C8D48AE3-2CCD-885A-F07F-977B9925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96384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>
                          <a:solidFill>
                            <a:srgbClr val="363C3B"/>
                          </a:solidFill>
                          <a:latin typeface="+mn-lt"/>
                          <a:ea typeface="+mn-ea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rgbClr val="363C3B"/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rgbClr val="363C3B"/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363C3B"/>
                          </a:solidFill>
                          <a:latin typeface="+mn-lt"/>
                        </a:rPr>
                        <a:t>新技术学习应用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rgbClr val="363C3B"/>
                          </a:solidFill>
                          <a:latin typeface="+mn-lt"/>
                        </a:rPr>
                        <a:t>业务分析设计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600" b="1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r>
                        <a:rPr lang="en-US" altLang="zh-CN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zh-CN" altLang="en-US" sz="1050" b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百度、问别人（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）</a:t>
                      </a:r>
                      <a:endParaRPr lang="en-US" altLang="zh-CN" sz="12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官网、百度</a:t>
                      </a:r>
                      <a:endParaRPr lang="en-US" altLang="zh-CN" sz="120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、效率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无途径（较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200" b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zh-CN" altLang="en-US" sz="1050" b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sp>
        <p:nvSpPr>
          <p:cNvPr id="6" name="标题 5">
            <a:extLst>
              <a:ext uri="{FF2B5EF4-FFF2-40B4-BE49-F238E27FC236}">
                <a16:creationId xmlns:a16="http://schemas.microsoft.com/office/drawing/2014/main" id="{22E61FD2-A944-8220-900C-63DA259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162588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F1D81-D505-4D5B-6D29-C3B81A0CBAE6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!!直接连接符 9">
            <a:extLst>
              <a:ext uri="{FF2B5EF4-FFF2-40B4-BE49-F238E27FC236}">
                <a16:creationId xmlns:a16="http://schemas.microsoft.com/office/drawing/2014/main" id="{FB427F20-A458-3E57-C6AD-FD71511E18AE}"/>
              </a:ext>
            </a:extLst>
          </p:cNvPr>
          <p:cNvCxnSpPr>
            <a:cxnSpLocks/>
          </p:cNvCxnSpPr>
          <p:nvPr/>
        </p:nvCxnSpPr>
        <p:spPr>
          <a:xfrm>
            <a:off x="898589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2A4321-2176-B2E5-445F-F9D0439F10A8}"/>
              </a:ext>
            </a:extLst>
          </p:cNvPr>
          <p:cNvGrpSpPr/>
          <p:nvPr/>
        </p:nvGrpSpPr>
        <p:grpSpPr>
          <a:xfrm>
            <a:off x="2172778" y="1326789"/>
            <a:ext cx="2184398" cy="2973656"/>
            <a:chOff x="965199" y="1537478"/>
            <a:chExt cx="1656081" cy="2629523"/>
          </a:xfrm>
          <a:solidFill>
            <a:schemeClr val="accent1"/>
          </a:solidFill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DD93ED4-D35D-5072-46BB-8E204E060D91}"/>
                </a:ext>
              </a:extLst>
            </p:cNvPr>
            <p:cNvSpPr/>
            <p:nvPr/>
          </p:nvSpPr>
          <p:spPr>
            <a:xfrm>
              <a:off x="965199" y="1537478"/>
              <a:ext cx="1656079" cy="2629523"/>
            </a:xfrm>
            <a:prstGeom prst="roundRect">
              <a:avLst>
                <a:gd name="adj" fmla="val 9331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DBCF525-6E61-D906-81B3-494F027F3A14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1" y="2343265"/>
              <a:ext cx="1656079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34">
            <a:extLst>
              <a:ext uri="{FF2B5EF4-FFF2-40B4-BE49-F238E27FC236}">
                <a16:creationId xmlns:a16="http://schemas.microsoft.com/office/drawing/2014/main" id="{CA19E29C-51E4-EE15-C071-9CD2CDF59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25083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63C3B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新技术学习应用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业务分析设计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手动编码能力较</a:t>
                      </a:r>
                      <a:r>
                        <a:rPr lang="zh-CN" altLang="en-US" sz="18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8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1400" b="0">
                          <a:solidFill>
                            <a:schemeClr val="bg1"/>
                          </a:solidFill>
                        </a:rPr>
                        <a:t>效率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400" b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C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百度、问别人（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官网、百度</a:t>
                      </a:r>
                      <a:endParaRPr lang="en-US" altLang="zh-CN" sz="1200">
                        <a:solidFill>
                          <a:srgbClr val="4C5252"/>
                        </a:solidFill>
                      </a:endParaRPr>
                    </a:p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、效率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无途径（较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手动编码能力较</a:t>
                      </a:r>
                      <a:r>
                        <a:rPr lang="zh-CN" altLang="en-US" sz="18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4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CN" altLang="en-US" sz="1400" b="0">
                          <a:solidFill>
                            <a:schemeClr val="bg1"/>
                          </a:solidFill>
                        </a:rPr>
                        <a:t>效率</a:t>
                      </a:r>
                      <a:r>
                        <a:rPr lang="zh-CN" altLang="en-US" sz="18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400" b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C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3C109D73-688B-5130-697D-3FB14561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14350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4F1D81-D505-4D5B-6D29-C3B81A0CBAE6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!!直接连接符 9">
            <a:extLst>
              <a:ext uri="{FF2B5EF4-FFF2-40B4-BE49-F238E27FC236}">
                <a16:creationId xmlns:a16="http://schemas.microsoft.com/office/drawing/2014/main" id="{FB427F20-A458-3E57-C6AD-FD71511E18AE}"/>
              </a:ext>
            </a:extLst>
          </p:cNvPr>
          <p:cNvCxnSpPr>
            <a:cxnSpLocks/>
          </p:cNvCxnSpPr>
          <p:nvPr/>
        </p:nvCxnSpPr>
        <p:spPr>
          <a:xfrm>
            <a:off x="898589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2A4321-2176-B2E5-445F-F9D0439F10A8}"/>
              </a:ext>
            </a:extLst>
          </p:cNvPr>
          <p:cNvGrpSpPr/>
          <p:nvPr/>
        </p:nvGrpSpPr>
        <p:grpSpPr>
          <a:xfrm>
            <a:off x="4342237" y="1326789"/>
            <a:ext cx="2184398" cy="2973656"/>
            <a:chOff x="965199" y="1537478"/>
            <a:chExt cx="1656081" cy="2629523"/>
          </a:xfrm>
          <a:solidFill>
            <a:schemeClr val="accent1"/>
          </a:solidFill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DD93ED4-D35D-5072-46BB-8E204E060D91}"/>
                </a:ext>
              </a:extLst>
            </p:cNvPr>
            <p:cNvSpPr/>
            <p:nvPr/>
          </p:nvSpPr>
          <p:spPr>
            <a:xfrm>
              <a:off x="965199" y="1537478"/>
              <a:ext cx="1656079" cy="2629523"/>
            </a:xfrm>
            <a:prstGeom prst="roundRect">
              <a:avLst>
                <a:gd name="adj" fmla="val 9331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DBCF525-6E61-D906-81B3-494F027F3A14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1" y="2343265"/>
              <a:ext cx="1656079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34">
            <a:extLst>
              <a:ext uri="{FF2B5EF4-FFF2-40B4-BE49-F238E27FC236}">
                <a16:creationId xmlns:a16="http://schemas.microsoft.com/office/drawing/2014/main" id="{CA19E29C-51E4-EE15-C071-9CD2CDF59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26482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63C3B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新技术学习应用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业务分析设计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6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百度、问别人（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）</a:t>
                      </a:r>
                      <a:endParaRPr lang="en-US" altLang="zh-CN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官网、百度</a:t>
                      </a:r>
                      <a:endParaRPr lang="en-US" altLang="zh-CN" sz="1200">
                        <a:solidFill>
                          <a:srgbClr val="4C5252"/>
                        </a:solidFill>
                      </a:endParaRPr>
                    </a:p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、效率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无途径（较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2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C5252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1A197E6D-3505-B43F-05AF-26249806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12169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40F108-1811-7154-D530-A3F315F7AA51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!!直接连接符 9">
            <a:extLst>
              <a:ext uri="{FF2B5EF4-FFF2-40B4-BE49-F238E27FC236}">
                <a16:creationId xmlns:a16="http://schemas.microsoft.com/office/drawing/2014/main" id="{107A589A-B9FA-7058-9405-DB29AF83693E}"/>
              </a:ext>
            </a:extLst>
          </p:cNvPr>
          <p:cNvCxnSpPr>
            <a:cxnSpLocks/>
          </p:cNvCxnSpPr>
          <p:nvPr/>
        </p:nvCxnSpPr>
        <p:spPr>
          <a:xfrm>
            <a:off x="898589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918365-14AB-31E4-C8C3-57B4ACCDEA2C}"/>
              </a:ext>
            </a:extLst>
          </p:cNvPr>
          <p:cNvGrpSpPr/>
          <p:nvPr/>
        </p:nvGrpSpPr>
        <p:grpSpPr>
          <a:xfrm>
            <a:off x="6538589" y="1326789"/>
            <a:ext cx="2363361" cy="2973656"/>
            <a:chOff x="965199" y="1537478"/>
            <a:chExt cx="1656081" cy="2629523"/>
          </a:xfrm>
          <a:solidFill>
            <a:schemeClr val="accent1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C988368-334D-EF67-0A34-9EDB5F094DC6}"/>
                </a:ext>
              </a:extLst>
            </p:cNvPr>
            <p:cNvSpPr/>
            <p:nvPr/>
          </p:nvSpPr>
          <p:spPr>
            <a:xfrm>
              <a:off x="965199" y="1537478"/>
              <a:ext cx="1656079" cy="2629523"/>
            </a:xfrm>
            <a:prstGeom prst="roundRect">
              <a:avLst>
                <a:gd name="adj" fmla="val 9331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4882AB6-3649-EF15-7FCC-43B49FFC6F86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1" y="2343265"/>
              <a:ext cx="1656079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表格 34">
            <a:extLst>
              <a:ext uri="{FF2B5EF4-FFF2-40B4-BE49-F238E27FC236}">
                <a16:creationId xmlns:a16="http://schemas.microsoft.com/office/drawing/2014/main" id="{C8D48AE3-2CCD-885A-F07F-977B9925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02962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63C3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+mn-lt"/>
                        </a:rPr>
                        <a:t>新技术学习应用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业务分析设计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6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百度、问别人（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官网、百度</a:t>
                      </a:r>
                      <a:endParaRPr lang="en-US" altLang="zh-CN" sz="140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、效率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无途径（较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2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rgbClr val="4C5252"/>
                          </a:solidFill>
                        </a:rPr>
                        <a:t>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93B99C61-3E41-0359-67D6-FC18347F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243955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40F108-1811-7154-D530-A3F315F7AA51}"/>
              </a:ext>
            </a:extLst>
          </p:cNvPr>
          <p:cNvSpPr/>
          <p:nvPr/>
        </p:nvSpPr>
        <p:spPr>
          <a:xfrm>
            <a:off x="732042" y="1593609"/>
            <a:ext cx="10602410" cy="2440016"/>
          </a:xfrm>
          <a:prstGeom prst="roundRect">
            <a:avLst>
              <a:gd name="adj" fmla="val 4785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!!直接连接符 9">
            <a:extLst>
              <a:ext uri="{FF2B5EF4-FFF2-40B4-BE49-F238E27FC236}">
                <a16:creationId xmlns:a16="http://schemas.microsoft.com/office/drawing/2014/main" id="{107A589A-B9FA-7058-9405-DB29AF83693E}"/>
              </a:ext>
            </a:extLst>
          </p:cNvPr>
          <p:cNvCxnSpPr>
            <a:cxnSpLocks/>
          </p:cNvCxnSpPr>
          <p:nvPr/>
        </p:nvCxnSpPr>
        <p:spPr>
          <a:xfrm>
            <a:off x="898589" y="2244832"/>
            <a:ext cx="1030778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892AEAC-C84E-BD7E-02E0-DE1680B83594}"/>
              </a:ext>
            </a:extLst>
          </p:cNvPr>
          <p:cNvCxnSpPr>
            <a:cxnSpLocks/>
          </p:cNvCxnSpPr>
          <p:nvPr/>
        </p:nvCxnSpPr>
        <p:spPr>
          <a:xfrm>
            <a:off x="2016439" y="2813617"/>
            <a:ext cx="0" cy="442197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918365-14AB-31E4-C8C3-57B4ACCDEA2C}"/>
              </a:ext>
            </a:extLst>
          </p:cNvPr>
          <p:cNvGrpSpPr/>
          <p:nvPr/>
        </p:nvGrpSpPr>
        <p:grpSpPr>
          <a:xfrm>
            <a:off x="8848090" y="1328633"/>
            <a:ext cx="2363361" cy="2973656"/>
            <a:chOff x="965199" y="1537478"/>
            <a:chExt cx="1656081" cy="2629523"/>
          </a:xfrm>
          <a:solidFill>
            <a:schemeClr val="accent1"/>
          </a:solidFill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C988368-334D-EF67-0A34-9EDB5F094DC6}"/>
                </a:ext>
              </a:extLst>
            </p:cNvPr>
            <p:cNvSpPr/>
            <p:nvPr/>
          </p:nvSpPr>
          <p:spPr>
            <a:xfrm>
              <a:off x="965199" y="1537478"/>
              <a:ext cx="1656079" cy="2629523"/>
            </a:xfrm>
            <a:prstGeom prst="roundRect">
              <a:avLst>
                <a:gd name="adj" fmla="val 9331"/>
              </a:avLst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4882AB6-3649-EF15-7FCC-43B49FFC6F86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1" y="2343265"/>
              <a:ext cx="1656079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表格 34">
            <a:extLst>
              <a:ext uri="{FF2B5EF4-FFF2-40B4-BE49-F238E27FC236}">
                <a16:creationId xmlns:a16="http://schemas.microsoft.com/office/drawing/2014/main" id="{C8D48AE3-2CCD-885A-F07F-977B9925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14711"/>
              </p:ext>
            </p:extLst>
          </p:nvPr>
        </p:nvGraphicFramePr>
        <p:xfrm>
          <a:off x="729598" y="1599540"/>
          <a:ext cx="10594694" cy="22831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11578">
                  <a:extLst>
                    <a:ext uri="{9D8B030D-6E8A-4147-A177-3AD203B41FA5}">
                      <a16:colId xmlns:a16="http://schemas.microsoft.com/office/drawing/2014/main" val="554044999"/>
                    </a:ext>
                  </a:extLst>
                </a:gridCol>
                <a:gridCol w="2043953">
                  <a:extLst>
                    <a:ext uri="{9D8B030D-6E8A-4147-A177-3AD203B41FA5}">
                      <a16:colId xmlns:a16="http://schemas.microsoft.com/office/drawing/2014/main" val="4060922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04453796"/>
                    </a:ext>
                  </a:extLst>
                </a:gridCol>
                <a:gridCol w="2303930">
                  <a:extLst>
                    <a:ext uri="{9D8B030D-6E8A-4147-A177-3AD203B41FA5}">
                      <a16:colId xmlns:a16="http://schemas.microsoft.com/office/drawing/2014/main" val="2538182676"/>
                    </a:ext>
                  </a:extLst>
                </a:gridCol>
                <a:gridCol w="2449233">
                  <a:extLst>
                    <a:ext uri="{9D8B030D-6E8A-4147-A177-3AD203B41FA5}">
                      <a16:colId xmlns:a16="http://schemas.microsoft.com/office/drawing/2014/main" val="1177027130"/>
                    </a:ext>
                  </a:extLst>
                </a:gridCol>
              </a:tblGrid>
              <a:tr h="627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63C3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编码能力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问题解决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</a:rPr>
                        <a:t>新技术学习应用</a:t>
                      </a:r>
                      <a:endParaRPr lang="zh-CN" altLang="en-US" sz="2400" b="1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chemeClr val="bg1"/>
                          </a:solidFill>
                          <a:latin typeface="+mn-lt"/>
                        </a:rPr>
                        <a:t>业务分析设计</a:t>
                      </a:r>
                      <a:endParaRPr lang="zh-CN" altLang="en-US" sz="2000" b="1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743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传统</a:t>
                      </a:r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6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百度、问别人（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官网、百度</a:t>
                      </a:r>
                      <a:endParaRPr lang="en-US" altLang="zh-CN" sz="12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慢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、效率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低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无途径（较</a:t>
                      </a:r>
                      <a:r>
                        <a:rPr lang="zh-CN" altLang="en-US" sz="1800" b="1">
                          <a:solidFill>
                            <a:srgbClr val="C00000"/>
                          </a:solidFill>
                        </a:rPr>
                        <a:t>弱</a:t>
                      </a: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0344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Java+AI</a:t>
                      </a:r>
                      <a:r>
                        <a:rPr lang="zh-CN" altLang="en-US" sz="1400" b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课程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手动编码能力较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en-US" altLang="zh-CN" sz="1200" b="1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200" b="0">
                          <a:solidFill>
                            <a:schemeClr val="tx1"/>
                          </a:solidFill>
                        </a:rPr>
                        <a:t>效率</a:t>
                      </a:r>
                      <a:r>
                        <a:rPr lang="zh-CN" altLang="en-US" sz="1600" b="1">
                          <a:solidFill>
                            <a:srgbClr val="00B050"/>
                          </a:solidFill>
                        </a:rPr>
                        <a:t>高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（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强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效率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、准确度</a:t>
                      </a:r>
                      <a:r>
                        <a:rPr kumimoji="0" lang="zh-CN" alt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ource Code Pro"/>
                          <a:ea typeface="阿里巴巴普惠体"/>
                          <a:cs typeface="+mn-cs"/>
                        </a:rPr>
                        <a:t>高</a:t>
                      </a:r>
                      <a:endParaRPr kumimoji="0" lang="zh-CN" alt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Source Code Pro"/>
                        <a:ea typeface="阿里巴巴普惠体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solidFill>
                            <a:schemeClr val="bg1"/>
                          </a:solidFill>
                        </a:rPr>
                        <a:t>较</a:t>
                      </a:r>
                      <a:r>
                        <a:rPr lang="zh-CN" altLang="en-US" sz="1800" b="1">
                          <a:solidFill>
                            <a:srgbClr val="00B050"/>
                          </a:solidFill>
                        </a:rPr>
                        <a:t>强</a:t>
                      </a:r>
                      <a:endParaRPr lang="zh-CN" altLang="en-US" sz="1400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14906"/>
                  </a:ext>
                </a:extLst>
              </a:tr>
            </a:tbl>
          </a:graphicData>
        </a:graphic>
      </p:graphicFrame>
      <p:sp>
        <p:nvSpPr>
          <p:cNvPr id="4" name="标题 3">
            <a:extLst>
              <a:ext uri="{FF2B5EF4-FFF2-40B4-BE49-F238E27FC236}">
                <a16:creationId xmlns:a16="http://schemas.microsoft.com/office/drawing/2014/main" id="{70AB2FC5-30F0-096F-EDBC-D66C6B6F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时代</a:t>
            </a:r>
            <a:r>
              <a:rPr lang="en-US" altLang="zh-CN"/>
              <a:t>-</a:t>
            </a:r>
            <a:r>
              <a:rPr lang="zh-CN" altLang="en-US"/>
              <a:t>未来已来</a:t>
            </a:r>
          </a:p>
        </p:txBody>
      </p:sp>
    </p:spTree>
    <p:extLst>
      <p:ext uri="{BB962C8B-B14F-4D97-AF65-F5344CB8AC3E}">
        <p14:creationId xmlns:p14="http://schemas.microsoft.com/office/powerpoint/2010/main" val="286782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PA" val="v5.2.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4_1*i*1"/>
  <p:tag name="KSO_WM_TEMPLATE_CATEGORY" val="mixed"/>
  <p:tag name="KSO_WM_TEMPLATE_INDEX" val="20200374"/>
  <p:tag name="KSO_WM_UNIT_LAYERLEVEL" val="1"/>
  <p:tag name="KSO_WM_TAG_VERSION" val="1.0"/>
  <p:tag name="KSO_WM_BEAUTIFY_FLAG" val="#wm#"/>
  <p:tag name="KSO_WM_UNIT_TYPE" val="i"/>
  <p:tag name="KSO_WM_UNIT_INDEX" val="1"/>
  <p:tag name="KSO_WM_DECORATE_TAGETSHAPES_IDS" val="11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24673</TotalTime>
  <Words>1656</Words>
  <Application>Microsoft Office PowerPoint</Application>
  <PresentationFormat>宽屏</PresentationFormat>
  <Paragraphs>270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Alibaba PuHuiTi B</vt:lpstr>
      <vt:lpstr>阿里巴巴普惠体 Heavy</vt:lpstr>
      <vt:lpstr>阿里巴巴普惠体 Medium</vt:lpstr>
      <vt:lpstr>等线</vt:lpstr>
      <vt:lpstr>楷体</vt:lpstr>
      <vt:lpstr>微软雅黑</vt:lpstr>
      <vt:lpstr>Arial</vt:lpstr>
      <vt:lpstr>Calisto MT</vt:lpstr>
      <vt:lpstr>Consolas</vt:lpstr>
      <vt:lpstr>Fira Code</vt:lpstr>
      <vt:lpstr>Open Sans</vt:lpstr>
      <vt:lpstr>Open Sans Light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Web开发</vt:lpstr>
      <vt:lpstr>号外号外，黑马又出新课啦~</vt:lpstr>
      <vt:lpstr>AI时代-未来已来</vt:lpstr>
      <vt:lpstr>AI时代-未来已来</vt:lpstr>
      <vt:lpstr>AI时代-未来已来</vt:lpstr>
      <vt:lpstr>AI时代-未来已来</vt:lpstr>
      <vt:lpstr>AI时代-未来已来</vt:lpstr>
      <vt:lpstr>AI时代-未来已来</vt:lpstr>
      <vt:lpstr>AI时代-未来已来</vt:lpstr>
      <vt:lpstr>AI时代-未来已来</vt:lpstr>
      <vt:lpstr>AI时代-未来已来</vt:lpstr>
      <vt:lpstr>AI时代-未来已来</vt:lpstr>
      <vt:lpstr>Web开发（AI）</vt:lpstr>
      <vt:lpstr>什么是Web</vt:lpstr>
      <vt:lpstr>什么是Web</vt:lpstr>
      <vt:lpstr>什么是Web</vt:lpstr>
      <vt:lpstr>什么是Web</vt:lpstr>
      <vt:lpstr>课程安排</vt:lpstr>
      <vt:lpstr>课程特色</vt:lpstr>
      <vt:lpstr>课程特色</vt:lpstr>
      <vt:lpstr>课程特色</vt:lpstr>
      <vt:lpstr>课程特色</vt:lpstr>
      <vt:lpstr>课程特色</vt:lpstr>
      <vt:lpstr>课程收获</vt:lpstr>
      <vt:lpstr>课程收获</vt:lpstr>
      <vt:lpstr>答疑途径</vt:lpstr>
      <vt:lpstr>Web开发(AI)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2683</cp:revision>
  <cp:lastPrinted>2022-05-29T16:00:00Z</cp:lastPrinted>
  <dcterms:created xsi:type="dcterms:W3CDTF">2022-05-29T16:00:00Z</dcterms:created>
  <dcterms:modified xsi:type="dcterms:W3CDTF">2024-10-22T17:32:24Z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